
<file path=[Content_Types].xml><?xml version="1.0" encoding="utf-8"?>
<Types xmlns="http://schemas.openxmlformats.org/package/2006/content-types">
  <Default Extension="jpeg" ContentType="image/jpeg"/>
  <Default Extension="jpg" ContentType="image/jpeg"/>
  <Default Extension="m4a" ContentType="audio/mp4"/>
  <Default Extension="mov" ContentType="video/quicktime"/>
  <Default Extension="png" ContentType="image/png"/>
  <Default Extension="rels" ContentType="application/vnd.openxmlformats-package.relationships+xml"/>
  <Default Extension="tiff" ContentType="image/tiff"/>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xml"/>
  <Override ContentType="application/vnd.openxmlformats-officedocument.presentationml.slide+xml" PartName="/ppt/slides/slide20.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presentationml.tags+xml" PartName="/ppt/tags/tag1.xml"/>
  <Override ContentType="application/vnd.openxmlformats-officedocument.presentationml.tags+xml" PartName="/ppt/tags/tag2.xml"/>
  <Override ContentType="application/vnd.openxmlformats-officedocument.presentationml.tags+xml" PartName="/ppt/tags/tag3.xml"/>
  <Override ContentType="application/vnd.openxmlformats-officedocument.presentationml.tags+xml" PartName="/ppt/tags/tag4.xml"/>
  <Override ContentType="application/vnd.openxmlformats-officedocument.presentationml.tags+xml" PartName="/ppt/tags/tag5.xml"/>
  <Override ContentType="application/vnd.openxmlformats-officedocument.presentationml.tags+xml" PartName="/ppt/tags/tag6.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 Target="docProps/thumbnail.jpeg" Type="http://schemas.openxmlformats.org/package/2006/relationships/metadata/thumbnail" Id="rId5"></Relationship></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399" r:id="rId5"/>
    <p:sldId id="395" r:id="rId6"/>
    <p:sldId id="328" r:id="rId7"/>
    <p:sldId id="301" r:id="rId8"/>
    <p:sldId id="393" r:id="rId9"/>
    <p:sldId id="353" r:id="rId10"/>
    <p:sldId id="365" r:id="rId11"/>
    <p:sldId id="400" r:id="rId12"/>
    <p:sldId id="321" r:id="rId13"/>
    <p:sldId id="311" r:id="rId14"/>
    <p:sldId id="304" r:id="rId15"/>
    <p:sldId id="401" r:id="rId16"/>
    <p:sldId id="403" r:id="rId17"/>
    <p:sldId id="402" r:id="rId18"/>
    <p:sldId id="260" r:id="rId19"/>
    <p:sldId id="404" r:id="rId20"/>
    <p:sldId id="261" r:id="rId21"/>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686D"/>
    <a:srgbClr val="AF33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455" autoAdjust="0"/>
    <p:restoredTop sz="97502" autoAdjust="0"/>
  </p:normalViewPr>
  <p:slideViewPr>
    <p:cSldViewPr showGuides="1">
      <p:cViewPr varScale="1">
        <p:scale>
          <a:sx n="211" d="100"/>
          <a:sy n="211" d="100"/>
        </p:scale>
        <p:origin x="1488" y="19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Relationships xmlns="http://schemas.openxmlformats.org/package/2006/relationships"><Relationship Target="slides/slide7.xml" Type="http://schemas.openxmlformats.org/officeDocument/2006/relationships/slide" Id="rId8"></Relationship><Relationship Target="slides/slide12.xml" Type="http://schemas.openxmlformats.org/officeDocument/2006/relationships/slide" Id="rId13"></Relationship><Relationship Target="slides/slide17.xml" Type="http://schemas.openxmlformats.org/officeDocument/2006/relationships/slide" Id="rId18"></Relationship><Relationship Target="tableStyles.xml" Type="http://schemas.openxmlformats.org/officeDocument/2006/relationships/tableStyles" Id="rId26"></Relationship><Relationship Target="slides/slide2.xml" Type="http://schemas.openxmlformats.org/officeDocument/2006/relationships/slide" Id="rId3"></Relationship><Relationship Target="slides/slide20.xml" Type="http://schemas.openxmlformats.org/officeDocument/2006/relationships/slide" Id="rId21"></Relationship><Relationship Target="slides/slide6.xml" Type="http://schemas.openxmlformats.org/officeDocument/2006/relationships/slide" Id="rId7"></Relationship><Relationship Target="slides/slide11.xml" Type="http://schemas.openxmlformats.org/officeDocument/2006/relationships/slide" Id="rId12"></Relationship><Relationship Target="slides/slide16.xml" Type="http://schemas.openxmlformats.org/officeDocument/2006/relationships/slide" Id="rId17"></Relationship><Relationship Target="theme/theme1.xml" Type="http://schemas.openxmlformats.org/officeDocument/2006/relationships/theme" Id="rId25"></Relationship><Relationship Target="slides/slide1.xml" Type="http://schemas.openxmlformats.org/officeDocument/2006/relationships/slide" Id="rId2"></Relationship><Relationship Target="slides/slide15.xml" Type="http://schemas.openxmlformats.org/officeDocument/2006/relationships/slide" Id="rId16"></Relationship><Relationship Target="slides/slide19.xml" Type="http://schemas.openxmlformats.org/officeDocument/2006/relationships/slide" Id="rId20"></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slides/slide10.xml" Type="http://schemas.openxmlformats.org/officeDocument/2006/relationships/slide" Id="rId11"></Relationship><Relationship Target="viewProps.xml" Type="http://schemas.openxmlformats.org/officeDocument/2006/relationships/viewProps" Id="rId24"></Relationship><Relationship Target="slides/slide4.xml" Type="http://schemas.openxmlformats.org/officeDocument/2006/relationships/slide" Id="rId5"></Relationship><Relationship Target="slides/slide14.xml" Type="http://schemas.openxmlformats.org/officeDocument/2006/relationships/slide" Id="rId15"></Relationship><Relationship Target="presProps.xml" Type="http://schemas.openxmlformats.org/officeDocument/2006/relationships/presProps" Id="rId23"></Relationship><Relationship Target="slides/slide9.xml" Type="http://schemas.openxmlformats.org/officeDocument/2006/relationships/slide" Id="rId10"></Relationship><Relationship Target="slides/slide18.xml" Type="http://schemas.openxmlformats.org/officeDocument/2006/relationships/slide" Id="rId19"></Relationship><Relationship Target="slides/slide3.xml" Type="http://schemas.openxmlformats.org/officeDocument/2006/relationships/slide" Id="rId4"></Relationship><Relationship Target="slides/slide8.xml" Type="http://schemas.openxmlformats.org/officeDocument/2006/relationships/slide" Id="rId9"></Relationship><Relationship Target="slides/slide13.xml" Type="http://schemas.openxmlformats.org/officeDocument/2006/relationships/slide" Id="rId14"></Relationship><Relationship Target="notesMasters/notesMaster1.xml" Type="http://schemas.openxmlformats.org/officeDocument/2006/relationships/notesMaster" Id="rId22"></Relationship></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ca-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20BCB5F9-7167-441E-8F44-838ADA5C2776}" type="datetimeFigureOut">
              <a:rPr lang="ca-ES"/>
              <a:pPr>
                <a:defRPr/>
              </a:pPr>
              <a:t>19/10/20</a:t>
            </a:fld>
            <a:endParaRPr lang="ca-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ca-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ca-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ca-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08596FBF-0CF1-452C-9852-2FA520EDAEF7}" type="slidenum">
              <a:rPr lang="ca-ES"/>
              <a:pPr>
                <a:defRPr/>
              </a:pPr>
              <a:t>‹Nº›</a:t>
            </a:fld>
            <a:endParaRPr lang="ca-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8596FBF-0CF1-452C-9852-2FA520EDAEF7}" type="slidenum">
              <a:rPr lang="ca-ES" smtClean="0"/>
              <a:pPr>
                <a:defRPr/>
              </a:pPr>
              <a:t>1</a:t>
            </a:fld>
            <a:endParaRPr lang="ca-ES"/>
          </a:p>
        </p:txBody>
      </p:sp>
    </p:spTree>
    <p:extLst>
      <p:ext uri="{BB962C8B-B14F-4D97-AF65-F5344CB8AC3E}">
        <p14:creationId xmlns:p14="http://schemas.microsoft.com/office/powerpoint/2010/main" val="3318138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D91ACE-7DB6-BC44-A626-0D338A17F803}"/>
              </a:ext>
            </a:extLst>
          </p:cNvPr>
          <p:cNvSpPr>
            <a:spLocks noGrp="1" noRot="1" noChangeAspect="1"/>
          </p:cNvSpPr>
          <p:nvPr>
            <p:ph type="sldImg"/>
          </p:nvPr>
        </p:nvSpPr>
        <p:spPr>
          <a:xfrm>
            <a:off x="139700" y="768350"/>
            <a:ext cx="6819900" cy="3836988"/>
          </a:xfrm>
        </p:spPr>
      </p:sp>
      <p:sp>
        <p:nvSpPr>
          <p:cNvPr id="12290" name="Notes Placeholder 2">
            <a:extLst>
              <a:ext uri="{FF2B5EF4-FFF2-40B4-BE49-F238E27FC236}">
                <a16:creationId xmlns:a16="http://schemas.microsoft.com/office/drawing/2014/main" id="{BA6DF0EF-3D71-DE49-9FB6-D8B021CC4AE4}"/>
              </a:ext>
            </a:extLst>
          </p:cNvPr>
          <p:cNvSpPr>
            <a:spLocks noGrp="1" noChangeArrowheads="1"/>
          </p:cNvSpPr>
          <p:nvPr>
            <p:ph type="body" idx="1"/>
          </p:nvPr>
        </p:nvSpPr>
        <p:spPr>
          <a:noFill/>
        </p:spPr>
        <p:txBody>
          <a:bodyPr/>
          <a:lstStyle/>
          <a:p>
            <a:r>
              <a:rPr lang="en-US" altLang="es-ES">
                <a:latin typeface="Arial" panose="020B0604020202020204" pitchFamily="34" charset="0"/>
              </a:rPr>
              <a:t>Myocarditis is an inflammatory disease of the myocardium with heterogeneous clinical manifestations and progression. In clinical practice, although there are many methods of diagnosis of acute myocarditis, the diagnosis remains an embarrassing dilemma for clinicians. The authors report the case of 9-month-old infant who was brought to the Pediatric Emergency Department with sudden onset dyspnea. Examination disclosed heart failure and resuscitation was undertaken. The electrocardiogram showed an ST segment elevation in the anterolateral leads with a mirror image. Cardiac enzyme tests revealed a significant elevation of troponin and creatine phosphokinase levels. A diagnosis of acute myocardial infarction was made, and heparin therapy was prescribed. The infant died on the third day after admission with cardiogenic shock. The autopsy showed dilatation of the ventricles and massive edema of the lungs. Histological examinations of myocardium samples revealed the presence of a marked lymphocytic infiltrate dissociating myocardiocytes. Death was attributed to acute myocarditis. The authors call attention to the difficulties of differential diagnosis between acute myocarditis and acute myocardial infarction especially in children, and to the important therapeutic implications of a correct diagnosis.</a:t>
            </a:r>
          </a:p>
        </p:txBody>
      </p:sp>
      <p:sp>
        <p:nvSpPr>
          <p:cNvPr id="12291" name="Slide Number Placeholder 3">
            <a:extLst>
              <a:ext uri="{FF2B5EF4-FFF2-40B4-BE49-F238E27FC236}">
                <a16:creationId xmlns:a16="http://schemas.microsoft.com/office/drawing/2014/main" id="{4DC336DB-C349-DD49-840C-239EE3FFA27B}"/>
              </a:ext>
            </a:extLst>
          </p:cNvPr>
          <p:cNvSpPr>
            <a:spLocks noGrp="1"/>
          </p:cNvSpPr>
          <p:nvPr>
            <p:ph type="sldNum" sz="quarter" idx="5"/>
          </p:nvPr>
        </p:nvSpPr>
        <p:spPr>
          <a:noFill/>
        </p:spPr>
        <p:txBody>
          <a:bodyPr/>
          <a:lstStyle>
            <a:lvl1pPr defTabSz="990600">
              <a:defRPr sz="1600" b="1">
                <a:solidFill>
                  <a:srgbClr val="B10021"/>
                </a:solidFill>
                <a:latin typeface="Franklin Gothic Book" panose="020B0503020102020204" pitchFamily="34" charset="0"/>
              </a:defRPr>
            </a:lvl1pPr>
            <a:lvl2pPr marL="742950" indent="-285750" defTabSz="990600">
              <a:defRPr sz="1600" b="1">
                <a:solidFill>
                  <a:srgbClr val="B10021"/>
                </a:solidFill>
                <a:latin typeface="Franklin Gothic Book" panose="020B0503020102020204" pitchFamily="34" charset="0"/>
              </a:defRPr>
            </a:lvl2pPr>
            <a:lvl3pPr marL="1143000" indent="-228600" defTabSz="990600">
              <a:defRPr sz="1600" b="1">
                <a:solidFill>
                  <a:srgbClr val="B10021"/>
                </a:solidFill>
                <a:latin typeface="Franklin Gothic Book" panose="020B0503020102020204" pitchFamily="34" charset="0"/>
              </a:defRPr>
            </a:lvl3pPr>
            <a:lvl4pPr marL="1600200" indent="-228600" defTabSz="990600">
              <a:defRPr sz="1600" b="1">
                <a:solidFill>
                  <a:srgbClr val="B10021"/>
                </a:solidFill>
                <a:latin typeface="Franklin Gothic Book" panose="020B0503020102020204" pitchFamily="34" charset="0"/>
              </a:defRPr>
            </a:lvl4pPr>
            <a:lvl5pPr marL="2057400" indent="-228600" defTabSz="990600">
              <a:defRPr sz="1600" b="1">
                <a:solidFill>
                  <a:srgbClr val="B10021"/>
                </a:solidFill>
                <a:latin typeface="Franklin Gothic Book" panose="020B0503020102020204" pitchFamily="34" charset="0"/>
              </a:defRPr>
            </a:lvl5pPr>
            <a:lvl6pPr marL="25146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9pPr>
          </a:lstStyle>
          <a:p>
            <a:fld id="{016E5E07-9312-8E47-BCB8-FF29B38208E9}" type="slidenum">
              <a:rPr lang="es-ES" altLang="es-ES" sz="1300" b="0" smtClean="0">
                <a:solidFill>
                  <a:schemeClr val="tx1"/>
                </a:solidFill>
                <a:latin typeface="Arial" panose="020B0604020202020204" pitchFamily="34" charset="0"/>
              </a:rPr>
              <a:pPr/>
              <a:t>6</a:t>
            </a:fld>
            <a:endParaRPr lang="es-ES" altLang="es-ES" sz="1300" b="0">
              <a:solidFill>
                <a:schemeClr val="tx1"/>
              </a:solidFill>
              <a:latin typeface="Arial" panose="020B0604020202020204" pitchFamily="34" charset="0"/>
            </a:endParaRPr>
          </a:p>
        </p:txBody>
      </p:sp>
    </p:spTree>
    <p:extLst>
      <p:ext uri="{BB962C8B-B14F-4D97-AF65-F5344CB8AC3E}">
        <p14:creationId xmlns:p14="http://schemas.microsoft.com/office/powerpoint/2010/main" val="2465611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32B2C9-2889-B142-B14A-DE1CD3B9A8B1}"/>
              </a:ext>
            </a:extLst>
          </p:cNvPr>
          <p:cNvSpPr>
            <a:spLocks noGrp="1" noRot="1" noChangeAspect="1"/>
          </p:cNvSpPr>
          <p:nvPr>
            <p:ph type="sldImg"/>
          </p:nvPr>
        </p:nvSpPr>
        <p:spPr>
          <a:xfrm>
            <a:off x="139700" y="768350"/>
            <a:ext cx="6819900" cy="3836988"/>
          </a:xfrm>
        </p:spPr>
      </p:sp>
      <p:sp>
        <p:nvSpPr>
          <p:cNvPr id="14338" name="Notes Placeholder 2">
            <a:extLst>
              <a:ext uri="{FF2B5EF4-FFF2-40B4-BE49-F238E27FC236}">
                <a16:creationId xmlns:a16="http://schemas.microsoft.com/office/drawing/2014/main" id="{8272137D-48F3-9C49-9FA5-91A16D048201}"/>
              </a:ext>
            </a:extLst>
          </p:cNvPr>
          <p:cNvSpPr>
            <a:spLocks noGrp="1" noChangeArrowheads="1"/>
          </p:cNvSpPr>
          <p:nvPr>
            <p:ph type="body" idx="1"/>
          </p:nvPr>
        </p:nvSpPr>
        <p:spPr>
          <a:noFill/>
        </p:spPr>
        <p:txBody>
          <a:bodyPr/>
          <a:lstStyle/>
          <a:p>
            <a:endParaRPr lang="en-US" altLang="es-ES">
              <a:latin typeface="Arial" panose="020B0604020202020204" pitchFamily="34" charset="0"/>
            </a:endParaRPr>
          </a:p>
        </p:txBody>
      </p:sp>
      <p:sp>
        <p:nvSpPr>
          <p:cNvPr id="14339" name="Slide Number Placeholder 3">
            <a:extLst>
              <a:ext uri="{FF2B5EF4-FFF2-40B4-BE49-F238E27FC236}">
                <a16:creationId xmlns:a16="http://schemas.microsoft.com/office/drawing/2014/main" id="{26656796-D5B4-FC41-B027-533A1A4DE053}"/>
              </a:ext>
            </a:extLst>
          </p:cNvPr>
          <p:cNvSpPr>
            <a:spLocks noGrp="1"/>
          </p:cNvSpPr>
          <p:nvPr>
            <p:ph type="sldNum" sz="quarter" idx="5"/>
          </p:nvPr>
        </p:nvSpPr>
        <p:spPr>
          <a:noFill/>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defTabSz="914400"/>
            <a:fld id="{2F6272A2-11EF-C64F-A383-E24DF9FF75F7}" type="slidenum">
              <a:rPr lang="es-ES" altLang="es-ES" sz="1200" b="0" smtClean="0">
                <a:solidFill>
                  <a:srgbClr val="000000"/>
                </a:solidFill>
                <a:latin typeface="Calibri" panose="020F0502020204030204" pitchFamily="34" charset="0"/>
              </a:rPr>
              <a:pPr defTabSz="914400"/>
              <a:t>7</a:t>
            </a:fld>
            <a:endParaRPr lang="es-ES" altLang="es-ES" sz="1200" b="0">
              <a:solidFill>
                <a:srgbClr val="000000"/>
              </a:solidFill>
              <a:latin typeface="Calibri" panose="020F0502020204030204" pitchFamily="34" charset="0"/>
            </a:endParaRPr>
          </a:p>
        </p:txBody>
      </p:sp>
    </p:spTree>
    <p:extLst>
      <p:ext uri="{BB962C8B-B14F-4D97-AF65-F5344CB8AC3E}">
        <p14:creationId xmlns:p14="http://schemas.microsoft.com/office/powerpoint/2010/main" val="302333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E2ABEB-96FB-5748-9385-0AAF326EDF3A}"/>
              </a:ext>
            </a:extLst>
          </p:cNvPr>
          <p:cNvSpPr>
            <a:spLocks noGrp="1" noRot="1" noChangeAspect="1"/>
          </p:cNvSpPr>
          <p:nvPr>
            <p:ph type="sldImg"/>
          </p:nvPr>
        </p:nvSpPr>
        <p:spPr>
          <a:xfrm>
            <a:off x="139700" y="768350"/>
            <a:ext cx="6819900" cy="3836988"/>
          </a:xfrm>
        </p:spPr>
      </p:sp>
      <p:sp>
        <p:nvSpPr>
          <p:cNvPr id="9218" name="Marcador de notas 2">
            <a:extLst>
              <a:ext uri="{FF2B5EF4-FFF2-40B4-BE49-F238E27FC236}">
                <a16:creationId xmlns:a16="http://schemas.microsoft.com/office/drawing/2014/main" id="{A4E2B4D9-A246-224E-89F7-92A4969C5E8F}"/>
              </a:ext>
            </a:extLst>
          </p:cNvPr>
          <p:cNvSpPr>
            <a:spLocks noGrp="1" noChangeArrowheads="1"/>
          </p:cNvSpPr>
          <p:nvPr>
            <p:ph type="body" idx="1"/>
          </p:nvPr>
        </p:nvSpPr>
        <p:spPr>
          <a:noFill/>
        </p:spPr>
        <p:txBody>
          <a:bodyPr/>
          <a:lstStyle/>
          <a:p>
            <a:endParaRPr lang="en-US" altLang="es-ES">
              <a:latin typeface="Arial" panose="020B0604020202020204" pitchFamily="34" charset="0"/>
            </a:endParaRPr>
          </a:p>
        </p:txBody>
      </p:sp>
      <p:sp>
        <p:nvSpPr>
          <p:cNvPr id="9219" name="Marcador de número de diapositiva 3">
            <a:extLst>
              <a:ext uri="{FF2B5EF4-FFF2-40B4-BE49-F238E27FC236}">
                <a16:creationId xmlns:a16="http://schemas.microsoft.com/office/drawing/2014/main" id="{A2257F29-5745-B74B-A3B9-8B9413653B42}"/>
              </a:ext>
            </a:extLst>
          </p:cNvPr>
          <p:cNvSpPr>
            <a:spLocks noGrp="1"/>
          </p:cNvSpPr>
          <p:nvPr>
            <p:ph type="sldNum" sz="quarter" idx="5"/>
          </p:nvPr>
        </p:nvSpPr>
        <p:spPr>
          <a:noFill/>
        </p:spPr>
        <p:txBody>
          <a:bodyPr/>
          <a:lstStyle>
            <a:lvl1pPr defTabSz="990600">
              <a:defRPr sz="1600" b="1">
                <a:solidFill>
                  <a:srgbClr val="B10021"/>
                </a:solidFill>
                <a:latin typeface="Franklin Gothic Book" panose="020B0503020102020204" pitchFamily="34" charset="0"/>
              </a:defRPr>
            </a:lvl1pPr>
            <a:lvl2pPr marL="742950" indent="-285750" defTabSz="990600">
              <a:defRPr sz="1600" b="1">
                <a:solidFill>
                  <a:srgbClr val="B10021"/>
                </a:solidFill>
                <a:latin typeface="Franklin Gothic Book" panose="020B0503020102020204" pitchFamily="34" charset="0"/>
              </a:defRPr>
            </a:lvl2pPr>
            <a:lvl3pPr marL="1143000" indent="-228600" defTabSz="990600">
              <a:defRPr sz="1600" b="1">
                <a:solidFill>
                  <a:srgbClr val="B10021"/>
                </a:solidFill>
                <a:latin typeface="Franklin Gothic Book" panose="020B0503020102020204" pitchFamily="34" charset="0"/>
              </a:defRPr>
            </a:lvl3pPr>
            <a:lvl4pPr marL="1600200" indent="-228600" defTabSz="990600">
              <a:defRPr sz="1600" b="1">
                <a:solidFill>
                  <a:srgbClr val="B10021"/>
                </a:solidFill>
                <a:latin typeface="Franklin Gothic Book" panose="020B0503020102020204" pitchFamily="34" charset="0"/>
              </a:defRPr>
            </a:lvl4pPr>
            <a:lvl5pPr marL="2057400" indent="-228600" defTabSz="990600">
              <a:defRPr sz="1600" b="1">
                <a:solidFill>
                  <a:srgbClr val="B10021"/>
                </a:solidFill>
                <a:latin typeface="Franklin Gothic Book" panose="020B0503020102020204" pitchFamily="34" charset="0"/>
              </a:defRPr>
            </a:lvl5pPr>
            <a:lvl6pPr marL="25146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9pPr>
          </a:lstStyle>
          <a:p>
            <a:fld id="{ADC3FACA-04B8-B64F-B83C-2C39D3B2020C}" type="slidenum">
              <a:rPr lang="en-US" altLang="es-ES" sz="1300" b="0" smtClean="0">
                <a:solidFill>
                  <a:schemeClr val="tx1"/>
                </a:solidFill>
                <a:latin typeface="Arial" panose="020B0604020202020204" pitchFamily="34" charset="0"/>
              </a:rPr>
              <a:pPr/>
              <a:t>8</a:t>
            </a:fld>
            <a:endParaRPr lang="en-US" altLang="es-ES" sz="1300" b="0">
              <a:solidFill>
                <a:schemeClr val="tx1"/>
              </a:solidFill>
              <a:latin typeface="Arial" panose="020B0604020202020204" pitchFamily="34" charset="0"/>
            </a:endParaRPr>
          </a:p>
        </p:txBody>
      </p:sp>
    </p:spTree>
    <p:extLst>
      <p:ext uri="{BB962C8B-B14F-4D97-AF65-F5344CB8AC3E}">
        <p14:creationId xmlns:p14="http://schemas.microsoft.com/office/powerpoint/2010/main" val="1836019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876A17-11FD-5E48-84A0-41F8C52BDD05}"/>
              </a:ext>
            </a:extLst>
          </p:cNvPr>
          <p:cNvSpPr>
            <a:spLocks noGrp="1" noRot="1" noChangeAspect="1"/>
          </p:cNvSpPr>
          <p:nvPr>
            <p:ph type="sldImg"/>
          </p:nvPr>
        </p:nvSpPr>
        <p:spPr>
          <a:xfrm>
            <a:off x="139700" y="768350"/>
            <a:ext cx="6819900" cy="3836988"/>
          </a:xfrm>
        </p:spPr>
      </p:sp>
      <p:sp>
        <p:nvSpPr>
          <p:cNvPr id="28674" name="Notes Placeholder 2">
            <a:extLst>
              <a:ext uri="{FF2B5EF4-FFF2-40B4-BE49-F238E27FC236}">
                <a16:creationId xmlns:a16="http://schemas.microsoft.com/office/drawing/2014/main" id="{7D2EDD80-A179-4843-9112-7C6C27E46216}"/>
              </a:ext>
            </a:extLst>
          </p:cNvPr>
          <p:cNvSpPr>
            <a:spLocks noGrp="1" noChangeArrowheads="1"/>
          </p:cNvSpPr>
          <p:nvPr>
            <p:ph type="body" idx="1"/>
          </p:nvPr>
        </p:nvSpPr>
        <p:spPr>
          <a:noFill/>
        </p:spPr>
        <p:txBody>
          <a:bodyPr/>
          <a:lstStyle/>
          <a:p>
            <a:r>
              <a:rPr lang="es-ES" altLang="es-ES">
                <a:latin typeface="Arial" panose="020B0604020202020204" pitchFamily="34" charset="0"/>
              </a:rPr>
              <a:t>In order to clone and validate the human sequence</a:t>
            </a:r>
          </a:p>
        </p:txBody>
      </p:sp>
      <p:sp>
        <p:nvSpPr>
          <p:cNvPr id="28675" name="Slide Number Placeholder 3">
            <a:extLst>
              <a:ext uri="{FF2B5EF4-FFF2-40B4-BE49-F238E27FC236}">
                <a16:creationId xmlns:a16="http://schemas.microsoft.com/office/drawing/2014/main" id="{97D9C070-3338-524F-8280-804F3C1BDFC5}"/>
              </a:ext>
            </a:extLst>
          </p:cNvPr>
          <p:cNvSpPr>
            <a:spLocks noGrp="1"/>
          </p:cNvSpPr>
          <p:nvPr>
            <p:ph type="sldNum" sz="quarter" idx="5"/>
          </p:nvPr>
        </p:nvSpPr>
        <p:spPr>
          <a:noFill/>
        </p:spPr>
        <p:txBody>
          <a:bodyPr/>
          <a:lstStyle>
            <a:lvl1pPr defTabSz="990600">
              <a:defRPr sz="1600" b="1">
                <a:solidFill>
                  <a:srgbClr val="B10021"/>
                </a:solidFill>
                <a:latin typeface="Franklin Gothic Book" panose="020B0503020102020204" pitchFamily="34" charset="0"/>
              </a:defRPr>
            </a:lvl1pPr>
            <a:lvl2pPr marL="742950" indent="-285750" defTabSz="990600">
              <a:defRPr sz="1600" b="1">
                <a:solidFill>
                  <a:srgbClr val="B10021"/>
                </a:solidFill>
                <a:latin typeface="Franklin Gothic Book" panose="020B0503020102020204" pitchFamily="34" charset="0"/>
              </a:defRPr>
            </a:lvl2pPr>
            <a:lvl3pPr marL="1143000" indent="-228600" defTabSz="990600">
              <a:defRPr sz="1600" b="1">
                <a:solidFill>
                  <a:srgbClr val="B10021"/>
                </a:solidFill>
                <a:latin typeface="Franklin Gothic Book" panose="020B0503020102020204" pitchFamily="34" charset="0"/>
              </a:defRPr>
            </a:lvl3pPr>
            <a:lvl4pPr marL="1600200" indent="-228600" defTabSz="990600">
              <a:defRPr sz="1600" b="1">
                <a:solidFill>
                  <a:srgbClr val="B10021"/>
                </a:solidFill>
                <a:latin typeface="Franklin Gothic Book" panose="020B0503020102020204" pitchFamily="34" charset="0"/>
              </a:defRPr>
            </a:lvl4pPr>
            <a:lvl5pPr marL="2057400" indent="-228600" defTabSz="990600">
              <a:defRPr sz="1600" b="1">
                <a:solidFill>
                  <a:srgbClr val="B10021"/>
                </a:solidFill>
                <a:latin typeface="Franklin Gothic Book" panose="020B0503020102020204" pitchFamily="34" charset="0"/>
              </a:defRPr>
            </a:lvl5pPr>
            <a:lvl6pPr marL="25146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9pPr>
          </a:lstStyle>
          <a:p>
            <a:fld id="{FAF680B8-516C-AB40-B330-1F0273BA3914}" type="slidenum">
              <a:rPr lang="es-ES" altLang="es-ES" sz="1300" b="0" smtClean="0">
                <a:solidFill>
                  <a:schemeClr val="tx1"/>
                </a:solidFill>
                <a:latin typeface="Arial" panose="020B0604020202020204" pitchFamily="34" charset="0"/>
              </a:rPr>
              <a:pPr/>
              <a:t>11</a:t>
            </a:fld>
            <a:endParaRPr lang="es-ES" altLang="es-ES" sz="1300" b="0">
              <a:solidFill>
                <a:schemeClr val="tx1"/>
              </a:solidFill>
              <a:latin typeface="Arial" panose="020B0604020202020204" pitchFamily="34" charset="0"/>
            </a:endParaRPr>
          </a:p>
        </p:txBody>
      </p:sp>
    </p:spTree>
    <p:extLst>
      <p:ext uri="{BB962C8B-B14F-4D97-AF65-F5344CB8AC3E}">
        <p14:creationId xmlns:p14="http://schemas.microsoft.com/office/powerpoint/2010/main" val="1217836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86529B-848D-AD46-9367-BC148D1E9CD9}"/>
              </a:ext>
            </a:extLst>
          </p:cNvPr>
          <p:cNvSpPr>
            <a:spLocks noGrp="1" noRot="1" noChangeAspect="1"/>
          </p:cNvSpPr>
          <p:nvPr>
            <p:ph type="sldImg"/>
          </p:nvPr>
        </p:nvSpPr>
        <p:spPr>
          <a:xfrm>
            <a:off x="139700" y="768350"/>
            <a:ext cx="6819900" cy="3836988"/>
          </a:xfrm>
        </p:spPr>
      </p:sp>
      <p:sp>
        <p:nvSpPr>
          <p:cNvPr id="20482" name="Notes Placeholder 2">
            <a:extLst>
              <a:ext uri="{FF2B5EF4-FFF2-40B4-BE49-F238E27FC236}">
                <a16:creationId xmlns:a16="http://schemas.microsoft.com/office/drawing/2014/main" id="{2F47E7C9-B35E-C545-83C5-3A3592F7C3B2}"/>
              </a:ext>
            </a:extLst>
          </p:cNvPr>
          <p:cNvSpPr>
            <a:spLocks noGrp="1" noChangeArrowheads="1"/>
          </p:cNvSpPr>
          <p:nvPr>
            <p:ph type="body" idx="1"/>
          </p:nvPr>
        </p:nvSpPr>
        <p:spPr>
          <a:noFill/>
        </p:spPr>
        <p:txBody>
          <a:bodyPr/>
          <a:lstStyle/>
          <a:p>
            <a:r>
              <a:rPr lang="es-ES" altLang="es-ES">
                <a:latin typeface="Arial" panose="020B0604020202020204" pitchFamily="34" charset="0"/>
              </a:rPr>
              <a:t>PRECLINICAL STUDY</a:t>
            </a:r>
            <a:endParaRPr lang="en-US" altLang="es-ES">
              <a:latin typeface="Arial" panose="020B0604020202020204" pitchFamily="34" charset="0"/>
            </a:endParaRPr>
          </a:p>
        </p:txBody>
      </p:sp>
      <p:sp>
        <p:nvSpPr>
          <p:cNvPr id="20483" name="Slide Number Placeholder 3">
            <a:extLst>
              <a:ext uri="{FF2B5EF4-FFF2-40B4-BE49-F238E27FC236}">
                <a16:creationId xmlns:a16="http://schemas.microsoft.com/office/drawing/2014/main" id="{FEADC84F-424E-A64B-B8F1-E3DFF2EA027C}"/>
              </a:ext>
            </a:extLst>
          </p:cNvPr>
          <p:cNvSpPr>
            <a:spLocks noGrp="1"/>
          </p:cNvSpPr>
          <p:nvPr>
            <p:ph type="sldNum" sz="quarter" idx="5"/>
          </p:nvPr>
        </p:nvSpPr>
        <p:spPr>
          <a:noFill/>
        </p:spPr>
        <p:txBody>
          <a:bodyPr/>
          <a:lstStyle>
            <a:lvl1pPr defTabSz="990600">
              <a:defRPr sz="1600" b="1">
                <a:solidFill>
                  <a:srgbClr val="B10021"/>
                </a:solidFill>
                <a:latin typeface="Franklin Gothic Book" panose="020B0503020102020204" pitchFamily="34" charset="0"/>
              </a:defRPr>
            </a:lvl1pPr>
            <a:lvl2pPr marL="742950" indent="-285750" defTabSz="990600">
              <a:defRPr sz="1600" b="1">
                <a:solidFill>
                  <a:srgbClr val="B10021"/>
                </a:solidFill>
                <a:latin typeface="Franklin Gothic Book" panose="020B0503020102020204" pitchFamily="34" charset="0"/>
              </a:defRPr>
            </a:lvl2pPr>
            <a:lvl3pPr marL="1143000" indent="-228600" defTabSz="990600">
              <a:defRPr sz="1600" b="1">
                <a:solidFill>
                  <a:srgbClr val="B10021"/>
                </a:solidFill>
                <a:latin typeface="Franklin Gothic Book" panose="020B0503020102020204" pitchFamily="34" charset="0"/>
              </a:defRPr>
            </a:lvl3pPr>
            <a:lvl4pPr marL="1600200" indent="-228600" defTabSz="990600">
              <a:defRPr sz="1600" b="1">
                <a:solidFill>
                  <a:srgbClr val="B10021"/>
                </a:solidFill>
                <a:latin typeface="Franklin Gothic Book" panose="020B0503020102020204" pitchFamily="34" charset="0"/>
              </a:defRPr>
            </a:lvl4pPr>
            <a:lvl5pPr marL="2057400" indent="-228600" defTabSz="990600">
              <a:defRPr sz="1600" b="1">
                <a:solidFill>
                  <a:srgbClr val="B10021"/>
                </a:solidFill>
                <a:latin typeface="Franklin Gothic Book" panose="020B0503020102020204" pitchFamily="34" charset="0"/>
              </a:defRPr>
            </a:lvl5pPr>
            <a:lvl6pPr marL="25146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9pPr>
          </a:lstStyle>
          <a:p>
            <a:fld id="{A8E79940-E80F-3245-A934-DBB2066899A2}" type="slidenum">
              <a:rPr lang="es-ES" altLang="es-ES" sz="1300" b="0" smtClean="0">
                <a:solidFill>
                  <a:schemeClr val="tx1"/>
                </a:solidFill>
                <a:latin typeface="Arial" panose="020B0604020202020204" pitchFamily="34" charset="0"/>
              </a:rPr>
              <a:pPr/>
              <a:t>12</a:t>
            </a:fld>
            <a:endParaRPr lang="es-ES" altLang="es-ES" sz="1300" b="0">
              <a:solidFill>
                <a:schemeClr val="tx1"/>
              </a:solidFill>
              <a:latin typeface="Arial" panose="020B0604020202020204" pitchFamily="34" charset="0"/>
            </a:endParaRPr>
          </a:p>
        </p:txBody>
      </p:sp>
    </p:spTree>
    <p:extLst>
      <p:ext uri="{BB962C8B-B14F-4D97-AF65-F5344CB8AC3E}">
        <p14:creationId xmlns:p14="http://schemas.microsoft.com/office/powerpoint/2010/main" val="3734916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4AF41E-F703-6744-A18B-1FFD3836C2AE}"/>
              </a:ext>
            </a:extLst>
          </p:cNvPr>
          <p:cNvSpPr>
            <a:spLocks noGrp="1" noRot="1" noChangeAspect="1"/>
          </p:cNvSpPr>
          <p:nvPr>
            <p:ph type="sldImg"/>
          </p:nvPr>
        </p:nvSpPr>
        <p:spPr>
          <a:xfrm>
            <a:off x="139700" y="768350"/>
            <a:ext cx="6819900" cy="3836988"/>
          </a:xfrm>
        </p:spPr>
      </p:sp>
      <p:sp>
        <p:nvSpPr>
          <p:cNvPr id="22530" name="Notes Placeholder 2">
            <a:extLst>
              <a:ext uri="{FF2B5EF4-FFF2-40B4-BE49-F238E27FC236}">
                <a16:creationId xmlns:a16="http://schemas.microsoft.com/office/drawing/2014/main" id="{3540E370-E706-1B46-BA8D-BF7A7DEE4DF7}"/>
              </a:ext>
            </a:extLst>
          </p:cNvPr>
          <p:cNvSpPr>
            <a:spLocks noGrp="1" noChangeArrowheads="1"/>
          </p:cNvSpPr>
          <p:nvPr>
            <p:ph type="body" idx="1"/>
          </p:nvPr>
        </p:nvSpPr>
        <p:spPr>
          <a:noFill/>
        </p:spPr>
        <p:txBody>
          <a:bodyPr/>
          <a:lstStyle/>
          <a:p>
            <a:r>
              <a:rPr lang="en-US" altLang="es-ES">
                <a:latin typeface="Arial" panose="020B0604020202020204" pitchFamily="34" charset="0"/>
              </a:rPr>
              <a:t>They share lots of clinical presentations</a:t>
            </a:r>
          </a:p>
        </p:txBody>
      </p:sp>
      <p:sp>
        <p:nvSpPr>
          <p:cNvPr id="22531" name="Slide Number Placeholder 3">
            <a:extLst>
              <a:ext uri="{FF2B5EF4-FFF2-40B4-BE49-F238E27FC236}">
                <a16:creationId xmlns:a16="http://schemas.microsoft.com/office/drawing/2014/main" id="{58B6159D-F7B2-E844-BB8C-723DD4CF530F}"/>
              </a:ext>
            </a:extLst>
          </p:cNvPr>
          <p:cNvSpPr>
            <a:spLocks noGrp="1"/>
          </p:cNvSpPr>
          <p:nvPr>
            <p:ph type="sldNum" sz="quarter" idx="5"/>
          </p:nvPr>
        </p:nvSpPr>
        <p:spPr>
          <a:noFill/>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defTabSz="914400"/>
            <a:fld id="{B205934B-6110-4644-94E1-8BC2508CDBBC}" type="slidenum">
              <a:rPr lang="es-ES" altLang="es-ES" sz="1200" b="0" smtClean="0">
                <a:solidFill>
                  <a:srgbClr val="000000"/>
                </a:solidFill>
                <a:latin typeface="Calibri" panose="020F0502020204030204" pitchFamily="34" charset="0"/>
              </a:rPr>
              <a:pPr defTabSz="914400"/>
              <a:t>13</a:t>
            </a:fld>
            <a:endParaRPr lang="es-ES" altLang="es-ES" sz="1200" b="0">
              <a:solidFill>
                <a:srgbClr val="000000"/>
              </a:solidFill>
              <a:latin typeface="Calibri" panose="020F0502020204030204" pitchFamily="34" charset="0"/>
            </a:endParaRPr>
          </a:p>
        </p:txBody>
      </p:sp>
    </p:spTree>
    <p:extLst>
      <p:ext uri="{BB962C8B-B14F-4D97-AF65-F5344CB8AC3E}">
        <p14:creationId xmlns:p14="http://schemas.microsoft.com/office/powerpoint/2010/main" val="75617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D3B9E-D1B9-AA46-8755-3EDB8EFE8E34}"/>
              </a:ext>
            </a:extLst>
          </p:cNvPr>
          <p:cNvSpPr>
            <a:spLocks noGrp="1" noRot="1" noChangeAspect="1"/>
          </p:cNvSpPr>
          <p:nvPr>
            <p:ph type="sldImg"/>
          </p:nvPr>
        </p:nvSpPr>
        <p:spPr>
          <a:xfrm>
            <a:off x="139700" y="768350"/>
            <a:ext cx="6819900" cy="3836988"/>
          </a:xfrm>
        </p:spPr>
      </p:sp>
      <p:sp>
        <p:nvSpPr>
          <p:cNvPr id="24578" name="Notes Placeholder 2">
            <a:extLst>
              <a:ext uri="{FF2B5EF4-FFF2-40B4-BE49-F238E27FC236}">
                <a16:creationId xmlns:a16="http://schemas.microsoft.com/office/drawing/2014/main" id="{2907A75B-C13A-2C48-9B88-FAC31C368495}"/>
              </a:ext>
            </a:extLst>
          </p:cNvPr>
          <p:cNvSpPr>
            <a:spLocks noGrp="1" noChangeArrowheads="1"/>
          </p:cNvSpPr>
          <p:nvPr>
            <p:ph type="body" idx="1"/>
          </p:nvPr>
        </p:nvSpPr>
        <p:spPr>
          <a:noFill/>
        </p:spPr>
        <p:txBody>
          <a:bodyPr/>
          <a:lstStyle/>
          <a:p>
            <a:endParaRPr lang="es-ES" altLang="es-ES">
              <a:latin typeface="Arial" panose="020B0604020202020204" pitchFamily="34" charset="0"/>
            </a:endParaRPr>
          </a:p>
        </p:txBody>
      </p:sp>
      <p:sp>
        <p:nvSpPr>
          <p:cNvPr id="24579" name="Slide Number Placeholder 3">
            <a:extLst>
              <a:ext uri="{FF2B5EF4-FFF2-40B4-BE49-F238E27FC236}">
                <a16:creationId xmlns:a16="http://schemas.microsoft.com/office/drawing/2014/main" id="{DF404622-3C9B-0D46-829F-9ED23CC246C8}"/>
              </a:ext>
            </a:extLst>
          </p:cNvPr>
          <p:cNvSpPr>
            <a:spLocks noGrp="1"/>
          </p:cNvSpPr>
          <p:nvPr>
            <p:ph type="sldNum" sz="quarter" idx="5"/>
          </p:nvPr>
        </p:nvSpPr>
        <p:spPr>
          <a:noFill/>
        </p:spPr>
        <p:txBody>
          <a:bodyPr/>
          <a:lstStyle>
            <a:lvl1pPr defTabSz="990600">
              <a:defRPr sz="1600" b="1">
                <a:solidFill>
                  <a:srgbClr val="B10021"/>
                </a:solidFill>
                <a:latin typeface="Franklin Gothic Book" panose="020B0503020102020204" pitchFamily="34" charset="0"/>
              </a:defRPr>
            </a:lvl1pPr>
            <a:lvl2pPr marL="742950" indent="-285750" defTabSz="990600">
              <a:defRPr sz="1600" b="1">
                <a:solidFill>
                  <a:srgbClr val="B10021"/>
                </a:solidFill>
                <a:latin typeface="Franklin Gothic Book" panose="020B0503020102020204" pitchFamily="34" charset="0"/>
              </a:defRPr>
            </a:lvl2pPr>
            <a:lvl3pPr marL="1143000" indent="-228600" defTabSz="990600">
              <a:defRPr sz="1600" b="1">
                <a:solidFill>
                  <a:srgbClr val="B10021"/>
                </a:solidFill>
                <a:latin typeface="Franklin Gothic Book" panose="020B0503020102020204" pitchFamily="34" charset="0"/>
              </a:defRPr>
            </a:lvl3pPr>
            <a:lvl4pPr marL="1600200" indent="-228600" defTabSz="990600">
              <a:defRPr sz="1600" b="1">
                <a:solidFill>
                  <a:srgbClr val="B10021"/>
                </a:solidFill>
                <a:latin typeface="Franklin Gothic Book" panose="020B0503020102020204" pitchFamily="34" charset="0"/>
              </a:defRPr>
            </a:lvl4pPr>
            <a:lvl5pPr marL="2057400" indent="-228600" defTabSz="990600">
              <a:defRPr sz="1600" b="1">
                <a:solidFill>
                  <a:srgbClr val="B10021"/>
                </a:solidFill>
                <a:latin typeface="Franklin Gothic Book" panose="020B0503020102020204" pitchFamily="34" charset="0"/>
              </a:defRPr>
            </a:lvl5pPr>
            <a:lvl6pPr marL="25146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defTabSz="990600" eaLnBrk="0" fontAlgn="base" hangingPunct="0">
              <a:spcBef>
                <a:spcPct val="0"/>
              </a:spcBef>
              <a:spcAft>
                <a:spcPct val="0"/>
              </a:spcAft>
              <a:defRPr sz="1600" b="1">
                <a:solidFill>
                  <a:srgbClr val="B10021"/>
                </a:solidFill>
                <a:latin typeface="Franklin Gothic Book" panose="020B0503020102020204" pitchFamily="34" charset="0"/>
              </a:defRPr>
            </a:lvl9pPr>
          </a:lstStyle>
          <a:p>
            <a:fld id="{B4251C47-7F74-D74E-AA96-13F53E85613B}" type="slidenum">
              <a:rPr lang="es-ES" altLang="es-ES" sz="1300" b="0" smtClean="0">
                <a:solidFill>
                  <a:schemeClr val="tx1"/>
                </a:solidFill>
                <a:latin typeface="Arial" panose="020B0604020202020204" pitchFamily="34" charset="0"/>
              </a:rPr>
              <a:pPr/>
              <a:t>14</a:t>
            </a:fld>
            <a:endParaRPr lang="es-ES" altLang="es-ES" sz="1300" b="0">
              <a:solidFill>
                <a:schemeClr val="tx1"/>
              </a:solidFill>
              <a:latin typeface="Arial" panose="020B0604020202020204" pitchFamily="34" charset="0"/>
            </a:endParaRPr>
          </a:p>
        </p:txBody>
      </p:sp>
    </p:spTree>
    <p:extLst>
      <p:ext uri="{BB962C8B-B14F-4D97-AF65-F5344CB8AC3E}">
        <p14:creationId xmlns:p14="http://schemas.microsoft.com/office/powerpoint/2010/main" val="4149721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ca-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3E40F69-6E98-4B0C-A16E-E9624A24D82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E550F9-4129-4971-B07D-953BD7708C3E}"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ca-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64F814D-4C13-47A9-A930-E6B2047ABA7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26176A5-0351-4B67-B054-A4C718AD6C9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ca-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7E1750C-FE0F-4870-9ED4-7AFDD050778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D21A747C-93D7-422C-B7CA-BD99456B849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54BEA16-35A5-4C76-A6D9-B4E1EF97B3E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ca-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6FC4326-B58D-47B6-883D-804590A2283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ca-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a-ES"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564753D-4CC1-4FEB-90F6-1B09FEEFBFB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2CE113D-581C-46D5-A764-0FCD78DB6C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ca-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D203E35-E84D-4106-9003-40E54CBBF1F3}"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622715B-29D9-4B70-A3A3-7F7FCC47B6E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ov"/><Relationship Id="rId1" Type="http://schemas.microsoft.com/office/2007/relationships/media" Target="../media/media2.mov"/><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ov"/><Relationship Id="rId1" Type="http://schemas.microsoft.com/office/2007/relationships/media" Target="../media/media3.mov"/><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4.mov"/><Relationship Id="rId1" Type="http://schemas.microsoft.com/office/2007/relationships/media" Target="../media/media4.mov"/><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ov"/><Relationship Id="rId1" Type="http://schemas.microsoft.com/office/2007/relationships/media" Target="../media/media5.mov"/><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22.png"/><Relationship Id="rId3" Type="http://schemas.openxmlformats.org/officeDocument/2006/relationships/slideLayout" Target="../slideLayouts/slideLayout7.xm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video" Target="../media/media6.mov"/><Relationship Id="rId16" Type="http://schemas.openxmlformats.org/officeDocument/2006/relationships/image" Target="../media/image25.png"/><Relationship Id="rId1" Type="http://schemas.microsoft.com/office/2007/relationships/media" Target="../media/media6.mov"/><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jpeg"/><Relationship Id="rId15" Type="http://schemas.openxmlformats.org/officeDocument/2006/relationships/image" Target="../media/image24.png"/><Relationship Id="rId10" Type="http://schemas.openxmlformats.org/officeDocument/2006/relationships/image" Target="../media/image19.png"/><Relationship Id="rId4" Type="http://schemas.openxmlformats.org/officeDocument/2006/relationships/notesSlide" Target="../notesSlides/notesSlide2.xml"/><Relationship Id="rId9" Type="http://schemas.openxmlformats.org/officeDocument/2006/relationships/image" Target="../media/image18.png"/><Relationship Id="rId1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video" Target="../media/media7.mov"/><Relationship Id="rId1" Type="http://schemas.microsoft.com/office/2007/relationships/media" Target="../media/media7.mov"/><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video" Target="../media/media8.mov"/><Relationship Id="rId7" Type="http://schemas.openxmlformats.org/officeDocument/2006/relationships/image" Target="../media/image30.png"/><Relationship Id="rId12" Type="http://schemas.openxmlformats.org/officeDocument/2006/relationships/image" Target="../media/image35.png"/><Relationship Id="rId2" Type="http://schemas.microsoft.com/office/2007/relationships/media" Target="../media/media8.mov"/><Relationship Id="rId1" Type="http://schemas.openxmlformats.org/officeDocument/2006/relationships/tags" Target="../tags/tag1.xml"/><Relationship Id="rId6" Type="http://schemas.openxmlformats.org/officeDocument/2006/relationships/image" Target="../media/image29.jpeg"/><Relationship Id="rId11" Type="http://schemas.openxmlformats.org/officeDocument/2006/relationships/image" Target="../media/image34.png"/><Relationship Id="rId5" Type="http://schemas.openxmlformats.org/officeDocument/2006/relationships/notesSlide" Target="../notesSlides/notesSlide4.xml"/><Relationship Id="rId1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slideLayout" Target="../slideLayouts/slideLayout7.xml"/><Relationship Id="rId9" Type="http://schemas.openxmlformats.org/officeDocument/2006/relationships/image" Target="../media/image32.png"/><Relationship Id="rId14" Type="http://schemas.openxmlformats.org/officeDocument/2006/relationships/image" Target="../media/image37.png"/></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slideLayout" Target="../slideLayouts/slideLayout7.xml"/><Relationship Id="rId7" Type="http://schemas.openxmlformats.org/officeDocument/2006/relationships/image" Target="../media/image42.png"/><Relationship Id="rId2" Type="http://schemas.openxmlformats.org/officeDocument/2006/relationships/video" Target="../media/media9.mov"/><Relationship Id="rId1" Type="http://schemas.microsoft.com/office/2007/relationships/media" Target="../media/media9.mov"/><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10.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slideLayout" Target="../slideLayouts/slideLayout7.xml"/><Relationship Id="rId7" Type="http://schemas.openxmlformats.org/officeDocument/2006/relationships/image" Target="../media/image48.png"/><Relationship Id="rId2" Type="http://schemas.openxmlformats.org/officeDocument/2006/relationships/video" Target="../media/media10.mov"/><Relationship Id="rId1" Type="http://schemas.microsoft.com/office/2007/relationships/media" Target="../media/media10.mov"/><Relationship Id="rId6" Type="http://schemas.openxmlformats.org/officeDocument/2006/relationships/image" Target="../media/image47.png"/><Relationship Id="rId5" Type="http://schemas.openxmlformats.org/officeDocument/2006/relationships/image" Target="../media/image4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jpeg"/></Relationships>
</file>

<file path=ppt/slides/_rels/slide11.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2.xml"/><Relationship Id="rId7" Type="http://schemas.openxmlformats.org/officeDocument/2006/relationships/image" Target="../media/image54.png"/><Relationship Id="rId2" Type="http://schemas.openxmlformats.org/officeDocument/2006/relationships/video" Target="../media/media11.mov"/><Relationship Id="rId1" Type="http://schemas.microsoft.com/office/2007/relationships/media" Target="../media/media11.mov"/><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video" Target="../media/media12.mov"/><Relationship Id="rId7" Type="http://schemas.openxmlformats.org/officeDocument/2006/relationships/image" Target="../media/image57.png"/><Relationship Id="rId12" Type="http://schemas.openxmlformats.org/officeDocument/2006/relationships/image" Target="../media/image62.png"/><Relationship Id="rId2" Type="http://schemas.microsoft.com/office/2007/relationships/media" Target="../media/media12.mov"/><Relationship Id="rId1" Type="http://schemas.openxmlformats.org/officeDocument/2006/relationships/tags" Target="../tags/tag2.xml"/><Relationship Id="rId6" Type="http://schemas.openxmlformats.org/officeDocument/2006/relationships/image" Target="../media/image56.jpeg"/><Relationship Id="rId11" Type="http://schemas.openxmlformats.org/officeDocument/2006/relationships/image" Target="../media/image61.png"/><Relationship Id="rId5" Type="http://schemas.openxmlformats.org/officeDocument/2006/relationships/notesSlide" Target="../notesSlides/notesSlide6.xml"/><Relationship Id="rId15" Type="http://schemas.openxmlformats.org/officeDocument/2006/relationships/image" Target="../media/image65.png"/><Relationship Id="rId10" Type="http://schemas.openxmlformats.org/officeDocument/2006/relationships/image" Target="../media/image60.png"/><Relationship Id="rId4" Type="http://schemas.openxmlformats.org/officeDocument/2006/relationships/slideLayout" Target="../slideLayouts/slideLayout7.xml"/><Relationship Id="rId9" Type="http://schemas.openxmlformats.org/officeDocument/2006/relationships/image" Target="../media/image59.png"/><Relationship Id="rId14" Type="http://schemas.openxmlformats.org/officeDocument/2006/relationships/image" Target="../media/image64.tiff"/></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8.png"/><Relationship Id="rId2" Type="http://schemas.openxmlformats.org/officeDocument/2006/relationships/video" Target="../media/media13.mov"/><Relationship Id="rId1" Type="http://schemas.microsoft.com/office/2007/relationships/media" Target="../media/media13.mov"/><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slideLayout" Target="../slideLayouts/slideLayout2.xml"/><Relationship Id="rId7" Type="http://schemas.openxmlformats.org/officeDocument/2006/relationships/image" Target="../media/image70.png"/><Relationship Id="rId2" Type="http://schemas.openxmlformats.org/officeDocument/2006/relationships/video" Target="../media/media14.mov"/><Relationship Id="rId1" Type="http://schemas.microsoft.com/office/2007/relationships/media" Target="../media/media14.mov"/><Relationship Id="rId6" Type="http://schemas.openxmlformats.org/officeDocument/2006/relationships/image" Target="../media/image57.png"/><Relationship Id="rId11" Type="http://schemas.openxmlformats.org/officeDocument/2006/relationships/image" Target="../media/image74.png"/><Relationship Id="rId5" Type="http://schemas.openxmlformats.org/officeDocument/2006/relationships/image" Target="../media/image69.png"/><Relationship Id="rId10" Type="http://schemas.openxmlformats.org/officeDocument/2006/relationships/image" Target="../media/image73.png"/><Relationship Id="rId4" Type="http://schemas.openxmlformats.org/officeDocument/2006/relationships/notesSlide" Target="../notesSlides/notesSlide8.xml"/><Relationship Id="rId9" Type="http://schemas.openxmlformats.org/officeDocument/2006/relationships/image" Target="../media/image72.png"/></Relationships>
</file>

<file path=ppt/slides/_rels/slide15.xml.rels><?xml version="1.0" encoding="UTF-8" standalone="yes"?>
<Relationships xmlns="http://schemas.openxmlformats.org/package/2006/relationships"><Relationship Id="rId3" Type="http://schemas.openxmlformats.org/officeDocument/2006/relationships/video" Target="../media/media15.mov"/><Relationship Id="rId2" Type="http://schemas.microsoft.com/office/2007/relationships/media" Target="../media/media15.mov"/><Relationship Id="rId1" Type="http://schemas.openxmlformats.org/officeDocument/2006/relationships/tags" Target="../tags/tag3.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6.mov"/><Relationship Id="rId1" Type="http://schemas.microsoft.com/office/2007/relationships/media" Target="../media/media16.mov"/><Relationship Id="rId5" Type="http://schemas.openxmlformats.org/officeDocument/2006/relationships/image" Target="../media/image78.png"/><Relationship Id="rId4" Type="http://schemas.openxmlformats.org/officeDocument/2006/relationships/image" Target="../media/image7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7.mov"/><Relationship Id="rId1" Type="http://schemas.microsoft.com/office/2007/relationships/media" Target="../media/media17.mov"/><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18.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video" Target="../media/media18.mov"/><Relationship Id="rId7" Type="http://schemas.openxmlformats.org/officeDocument/2006/relationships/image" Target="../media/image84.png"/><Relationship Id="rId2" Type="http://schemas.microsoft.com/office/2007/relationships/media" Target="../media/media18.mov"/><Relationship Id="rId1" Type="http://schemas.openxmlformats.org/officeDocument/2006/relationships/tags" Target="../tags/tag4.xml"/><Relationship Id="rId6" Type="http://schemas.openxmlformats.org/officeDocument/2006/relationships/image" Target="../media/image83.jpeg"/><Relationship Id="rId5" Type="http://schemas.openxmlformats.org/officeDocument/2006/relationships/image" Target="../media/image82.jpg"/><Relationship Id="rId4" Type="http://schemas.openxmlformats.org/officeDocument/2006/relationships/slideLayout" Target="../slideLayouts/slideLayout2.xml"/><Relationship Id="rId9" Type="http://schemas.openxmlformats.org/officeDocument/2006/relationships/image" Target="../media/image86.png"/></Relationships>
</file>

<file path=ppt/slides/_rels/slide19.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video" Target="../media/media19.mov"/><Relationship Id="rId7" Type="http://schemas.openxmlformats.org/officeDocument/2006/relationships/image" Target="../media/image89.png"/><Relationship Id="rId2" Type="http://schemas.microsoft.com/office/2007/relationships/media" Target="../media/media19.mov"/><Relationship Id="rId1" Type="http://schemas.openxmlformats.org/officeDocument/2006/relationships/tags" Target="../tags/tag5.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video" Target="../media/media20.mov"/><Relationship Id="rId2" Type="http://schemas.microsoft.com/office/2007/relationships/media" Target="../media/media20.mov"/><Relationship Id="rId1" Type="http://schemas.openxmlformats.org/officeDocument/2006/relationships/tags" Target="../tags/tag6.xml"/><Relationship Id="rId5" Type="http://schemas.openxmlformats.org/officeDocument/2006/relationships/image" Target="../media/image91.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logo_ppt"/>
          <p:cNvPicPr>
            <a:picLocks noChangeAspect="1" noChangeArrowheads="1"/>
          </p:cNvPicPr>
          <p:nvPr/>
        </p:nvPicPr>
        <p:blipFill>
          <a:blip r:embed="rId5" cstate="print"/>
          <a:srcRect/>
          <a:stretch>
            <a:fillRect/>
          </a:stretch>
        </p:blipFill>
        <p:spPr bwMode="auto">
          <a:xfrm>
            <a:off x="4908165" y="6129634"/>
            <a:ext cx="2375670" cy="331674"/>
          </a:xfrm>
          <a:prstGeom prst="rect">
            <a:avLst/>
          </a:prstGeom>
          <a:noFill/>
          <a:ln w="9525">
            <a:noFill/>
            <a:miter lim="800000"/>
            <a:headEnd/>
            <a:tailEnd/>
          </a:ln>
        </p:spPr>
      </p:pic>
      <p:sp>
        <p:nvSpPr>
          <p:cNvPr id="2051" name="Text Box 6"/>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2052" name="Text Box 7"/>
          <p:cNvSpPr txBox="1">
            <a:spLocks noChangeArrowheads="1"/>
          </p:cNvSpPr>
          <p:nvPr/>
        </p:nvSpPr>
        <p:spPr bwMode="auto">
          <a:xfrm>
            <a:off x="4403674" y="1122028"/>
            <a:ext cx="3456657" cy="243143"/>
          </a:xfrm>
          <a:prstGeom prst="rect">
            <a:avLst/>
          </a:prstGeom>
          <a:noFill/>
          <a:ln w="28575" algn="ctr">
            <a:noFill/>
            <a:miter lim="800000"/>
            <a:headEnd/>
            <a:tailEnd/>
          </a:ln>
          <a:effectLst/>
        </p:spPr>
        <p:txBody>
          <a:bodyPr wrap="square">
            <a:spAutoFit/>
          </a:bodyPr>
          <a:lstStyle/>
          <a:p>
            <a:pPr algn="ctr" eaLnBrk="0" hangingPunct="0">
              <a:lnSpc>
                <a:spcPct val="70000"/>
              </a:lnSpc>
              <a:spcBef>
                <a:spcPct val="50000"/>
              </a:spcBef>
            </a:pPr>
            <a:r>
              <a:rPr lang="es-ES" sz="1400" b="1" dirty="0">
                <a:solidFill>
                  <a:srgbClr val="7B6967"/>
                </a:solidFill>
                <a:latin typeface="Tahoma" pitchFamily="34" charset="0"/>
              </a:rPr>
              <a:t>12 de noviembre de 2020</a:t>
            </a:r>
            <a:endParaRPr lang="es-ES" sz="1400" dirty="0">
              <a:latin typeface="Tahoma" pitchFamily="34" charset="0"/>
            </a:endParaRPr>
          </a:p>
        </p:txBody>
      </p:sp>
      <p:pic>
        <p:nvPicPr>
          <p:cNvPr id="2053" name="Picture 8" descr="logo nuevo"/>
          <p:cNvPicPr>
            <a:picLocks noChangeAspect="1" noChangeArrowheads="1"/>
          </p:cNvPicPr>
          <p:nvPr/>
        </p:nvPicPr>
        <p:blipFill>
          <a:blip r:embed="rId6" cstate="print"/>
          <a:srcRect/>
          <a:stretch>
            <a:fillRect/>
          </a:stretch>
        </p:blipFill>
        <p:spPr bwMode="auto">
          <a:xfrm>
            <a:off x="10069128" y="6021288"/>
            <a:ext cx="1355463" cy="561799"/>
          </a:xfrm>
          <a:prstGeom prst="rect">
            <a:avLst/>
          </a:prstGeom>
          <a:noFill/>
          <a:ln w="9525">
            <a:noFill/>
            <a:miter lim="800000"/>
            <a:headEnd/>
            <a:tailEnd/>
          </a:ln>
        </p:spPr>
      </p:pic>
      <p:sp>
        <p:nvSpPr>
          <p:cNvPr id="2054" name="Rectangle 14"/>
          <p:cNvSpPr>
            <a:spLocks noChangeArrowheads="1"/>
          </p:cNvSpPr>
          <p:nvPr/>
        </p:nvSpPr>
        <p:spPr bwMode="auto">
          <a:xfrm>
            <a:off x="839416" y="2018044"/>
            <a:ext cx="10585175" cy="961590"/>
          </a:xfrm>
          <a:prstGeom prst="rect">
            <a:avLst/>
          </a:prstGeom>
          <a:solidFill>
            <a:schemeClr val="accent1"/>
          </a:solidFill>
          <a:ln w="9525">
            <a:solidFill>
              <a:schemeClr val="tx1"/>
            </a:solidFill>
            <a:miter lim="800000"/>
            <a:headEnd/>
            <a:tailEnd/>
          </a:ln>
          <a:effectLst/>
        </p:spPr>
        <p:txBody>
          <a:bodyPr wrap="none" anchor="ctr"/>
          <a:lstStyle/>
          <a:p>
            <a:endParaRPr lang="ca-ES" sz="2000" dirty="0"/>
          </a:p>
        </p:txBody>
      </p:sp>
      <p:sp>
        <p:nvSpPr>
          <p:cNvPr id="2055" name="Rectangle 13"/>
          <p:cNvSpPr>
            <a:spLocks noChangeArrowheads="1"/>
          </p:cNvSpPr>
          <p:nvPr/>
        </p:nvSpPr>
        <p:spPr bwMode="auto">
          <a:xfrm>
            <a:off x="970050" y="2291818"/>
            <a:ext cx="10153128" cy="392415"/>
          </a:xfrm>
          <a:prstGeom prst="rect">
            <a:avLst/>
          </a:prstGeom>
          <a:noFill/>
          <a:ln w="9525">
            <a:noFill/>
            <a:miter lim="800000"/>
            <a:headEnd/>
            <a:tailEnd/>
          </a:ln>
          <a:effectLst/>
        </p:spPr>
        <p:txBody>
          <a:bodyPr wrap="square" anchor="ctr">
            <a:spAutoFit/>
          </a:bodyPr>
          <a:lstStyle/>
          <a:p>
            <a:pPr algn="ctr"/>
            <a:r>
              <a:rPr lang="en-GB" sz="1950" b="1" dirty="0" err="1">
                <a:effectLst/>
                <a:latin typeface="Century Gothic" panose="020B0502020202020204" pitchFamily="34" charset="0"/>
                <a:ea typeface="Times New Roman" panose="02020603050405020304" pitchFamily="18" charset="0"/>
                <a:cs typeface="Times New Roman" panose="02020603050405020304" pitchFamily="18" charset="0"/>
              </a:rPr>
              <a:t>MyoBiomark</a:t>
            </a:r>
            <a:r>
              <a:rPr lang="en-GB" sz="1950" b="1" dirty="0">
                <a:effectLst/>
                <a:latin typeface="Century Gothic" panose="020B0502020202020204" pitchFamily="34" charset="0"/>
                <a:ea typeface="Times New Roman" panose="02020603050405020304" pitchFamily="18" charset="0"/>
                <a:cs typeface="Times New Roman" panose="02020603050405020304" pitchFamily="18" charset="0"/>
              </a:rPr>
              <a:t>: a novel circulating microRNA for the detection of acute myocarditis</a:t>
            </a:r>
            <a:endParaRPr lang="es-ES" sz="1950" b="1" dirty="0"/>
          </a:p>
        </p:txBody>
      </p:sp>
      <p:sp>
        <p:nvSpPr>
          <p:cNvPr id="2071" name="Rectangle 23"/>
          <p:cNvSpPr>
            <a:spLocks noChangeArrowheads="1"/>
          </p:cNvSpPr>
          <p:nvPr/>
        </p:nvSpPr>
        <p:spPr bwMode="auto">
          <a:xfrm>
            <a:off x="1524001" y="2727325"/>
            <a:ext cx="441325"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endParaRPr lang="en-US"/>
          </a:p>
        </p:txBody>
      </p:sp>
      <p:sp>
        <p:nvSpPr>
          <p:cNvPr id="2073" name="Rectangle 25"/>
          <p:cNvSpPr>
            <a:spLocks noChangeArrowheads="1"/>
          </p:cNvSpPr>
          <p:nvPr/>
        </p:nvSpPr>
        <p:spPr bwMode="auto">
          <a:xfrm>
            <a:off x="1524001" y="4305300"/>
            <a:ext cx="290513"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r>
              <a:rPr lang="es-ES" sz="600"/>
              <a:t> </a:t>
            </a:r>
            <a:endParaRPr lang="es-ES"/>
          </a:p>
        </p:txBody>
      </p:sp>
      <p:pic>
        <p:nvPicPr>
          <p:cNvPr id="15" name="Imagen 14" descr="Imagen que contiene dibujo&#10;&#10;Descripción generada automáticamente">
            <a:extLst>
              <a:ext uri="{FF2B5EF4-FFF2-40B4-BE49-F238E27FC236}">
                <a16:creationId xmlns:a16="http://schemas.microsoft.com/office/drawing/2014/main" id="{F0219652-8DF8-4973-8203-18322AB30DE6}"/>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687261" y="6128430"/>
            <a:ext cx="1793724" cy="347511"/>
          </a:xfrm>
          <a:prstGeom prst="rect">
            <a:avLst/>
          </a:prstGeom>
        </p:spPr>
      </p:pic>
      <p:cxnSp>
        <p:nvCxnSpPr>
          <p:cNvPr id="21" name="Conector recto 20">
            <a:extLst>
              <a:ext uri="{FF2B5EF4-FFF2-40B4-BE49-F238E27FC236}">
                <a16:creationId xmlns:a16="http://schemas.microsoft.com/office/drawing/2014/main" id="{D21FF64C-14F7-498C-8C6C-26E1E3C01262}"/>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23" name="CuadroTexto 22">
            <a:extLst>
              <a:ext uri="{FF2B5EF4-FFF2-40B4-BE49-F238E27FC236}">
                <a16:creationId xmlns:a16="http://schemas.microsoft.com/office/drawing/2014/main" id="{B8CBE60C-1935-40B1-ABC5-18A464DA571C}"/>
              </a:ext>
            </a:extLst>
          </p:cNvPr>
          <p:cNvSpPr txBox="1"/>
          <p:nvPr/>
        </p:nvSpPr>
        <p:spPr>
          <a:xfrm>
            <a:off x="4499728" y="5229200"/>
            <a:ext cx="3192541" cy="369332"/>
          </a:xfrm>
          <a:prstGeom prst="rect">
            <a:avLst/>
          </a:prstGeom>
          <a:noFill/>
        </p:spPr>
        <p:txBody>
          <a:bodyPr wrap="square">
            <a:spAutoFit/>
          </a:bodyPr>
          <a:lstStyle/>
          <a:p>
            <a:pPr algn="ctr"/>
            <a:r>
              <a:rPr lang="en-US" sz="1800" b="1" dirty="0">
                <a:effectLst/>
                <a:latin typeface="Century Gothic" panose="020B0502020202020204" pitchFamily="34" charset="0"/>
                <a:ea typeface="Times New Roman" panose="02020603050405020304" pitchFamily="18" charset="0"/>
                <a:cs typeface="Times New Roman" panose="02020603050405020304" pitchFamily="18" charset="0"/>
              </a:rPr>
              <a:t>Dr. Pilar Martín </a:t>
            </a:r>
            <a:endParaRPr lang="es-ES" dirty="0"/>
          </a:p>
        </p:txBody>
      </p:sp>
      <p:pic>
        <p:nvPicPr>
          <p:cNvPr id="27" name="Imagen 26" descr="Imagen que contiene alimentos, dibujo&#10;&#10;Descripción generada automáticamente">
            <a:extLst>
              <a:ext uri="{FF2B5EF4-FFF2-40B4-BE49-F238E27FC236}">
                <a16:creationId xmlns:a16="http://schemas.microsoft.com/office/drawing/2014/main" id="{321C5D51-2D52-4179-AD64-B322838BE006}"/>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3945530" y="3531476"/>
            <a:ext cx="4300939" cy="764981"/>
          </a:xfrm>
          <a:prstGeom prst="rect">
            <a:avLst/>
          </a:prstGeom>
        </p:spPr>
      </p:pic>
      <p:pic>
        <p:nvPicPr>
          <p:cNvPr id="3" name="Audio 2">
            <a:hlinkClick r:id="" action="ppaction://media"/>
            <a:extLst>
              <a:ext uri="{FF2B5EF4-FFF2-40B4-BE49-F238E27FC236}">
                <a16:creationId xmlns:a16="http://schemas.microsoft.com/office/drawing/2014/main" id="{4A0B70BF-E8AF-D744-BE12-2A7888A00ED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143"/>
    </mc:Choice>
    <mc:Fallback>
      <p:transition spd="slow" advTm="14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XIX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2927648" y="1628800"/>
            <a:ext cx="8424936" cy="3801041"/>
          </a:xfrm>
          <a:prstGeom prst="rect">
            <a:avLst/>
          </a:prstGeom>
          <a:noFill/>
        </p:spPr>
        <p:txBody>
          <a:bodyPr wrap="square">
            <a:spAutoFit/>
          </a:bodyPr>
          <a:lstStyle/>
          <a:p>
            <a:r>
              <a:rPr lang="es-ES" sz="2800" b="1" dirty="0">
                <a:solidFill>
                  <a:srgbClr val="2D686D"/>
                </a:solidFill>
              </a:rPr>
              <a:t>Content</a:t>
            </a:r>
          </a:p>
          <a:p>
            <a:endParaRPr lang="es-ES" dirty="0">
              <a:solidFill>
                <a:srgbClr val="2D686D"/>
              </a:solidFill>
            </a:endParaRPr>
          </a:p>
          <a:p>
            <a:pPr marL="457200" indent="-457200">
              <a:spcAft>
                <a:spcPts val="600"/>
              </a:spcAft>
              <a:buAutoNum type="arabicPeriod"/>
            </a:pPr>
            <a:r>
              <a:rPr lang="es-ES" sz="2000" dirty="0" err="1">
                <a:solidFill>
                  <a:srgbClr val="2D686D"/>
                </a:solidFill>
              </a:rPr>
              <a:t>The</a:t>
            </a:r>
            <a:r>
              <a:rPr lang="es-ES" sz="2000" dirty="0">
                <a:solidFill>
                  <a:srgbClr val="2D686D"/>
                </a:solidFill>
              </a:rPr>
              <a:t> </a:t>
            </a:r>
            <a:r>
              <a:rPr lang="es-ES" sz="2000" dirty="0" err="1">
                <a:solidFill>
                  <a:srgbClr val="2D686D"/>
                </a:solidFill>
              </a:rPr>
              <a:t>Institution</a:t>
            </a:r>
            <a:r>
              <a:rPr lang="es-ES" sz="2000" dirty="0">
                <a:solidFill>
                  <a:srgbClr val="2D686D"/>
                </a:solidFill>
              </a:rPr>
              <a:t>: </a:t>
            </a:r>
            <a:r>
              <a:rPr lang="es-ES" sz="1600" b="1" dirty="0"/>
              <a:t>Centro Nacional de Investigaciones Cardiovasculares (CNIC)</a:t>
            </a:r>
          </a:p>
          <a:p>
            <a:pPr>
              <a:spcAft>
                <a:spcPts val="600"/>
              </a:spcAft>
            </a:pPr>
            <a:r>
              <a:rPr lang="es-ES" sz="2000" dirty="0">
                <a:solidFill>
                  <a:srgbClr val="2D686D"/>
                </a:solidFill>
              </a:rPr>
              <a:t>2. </a:t>
            </a:r>
            <a:r>
              <a:rPr lang="es-ES" sz="2000" dirty="0" err="1">
                <a:solidFill>
                  <a:srgbClr val="2D686D"/>
                </a:solidFill>
              </a:rPr>
              <a:t>The</a:t>
            </a:r>
            <a:r>
              <a:rPr lang="es-ES" sz="2000" dirty="0">
                <a:solidFill>
                  <a:srgbClr val="2D686D"/>
                </a:solidFill>
              </a:rPr>
              <a:t> </a:t>
            </a:r>
            <a:r>
              <a:rPr lang="es-ES" sz="2000" dirty="0" err="1">
                <a:solidFill>
                  <a:srgbClr val="2D686D"/>
                </a:solidFill>
              </a:rPr>
              <a:t>Product</a:t>
            </a:r>
            <a:r>
              <a:rPr lang="es-ES" sz="2000" dirty="0">
                <a:solidFill>
                  <a:srgbClr val="2D686D"/>
                </a:solidFill>
              </a:rPr>
              <a:t>: </a:t>
            </a:r>
            <a:r>
              <a:rPr lang="es-ES" sz="1600" b="1" dirty="0"/>
              <a:t>Novel </a:t>
            </a:r>
            <a:r>
              <a:rPr lang="es-ES" sz="1600" b="1" dirty="0" err="1"/>
              <a:t>miRNA</a:t>
            </a:r>
            <a:r>
              <a:rPr lang="es-ES" sz="1600" b="1" dirty="0"/>
              <a:t> </a:t>
            </a:r>
            <a:r>
              <a:rPr lang="es-ES" sz="1600" b="1" dirty="0" err="1"/>
              <a:t>for</a:t>
            </a:r>
            <a:r>
              <a:rPr lang="es-ES" sz="1600" b="1" dirty="0"/>
              <a:t> </a:t>
            </a:r>
            <a:r>
              <a:rPr lang="es-ES" sz="1600" b="1" dirty="0" err="1"/>
              <a:t>the</a:t>
            </a:r>
            <a:r>
              <a:rPr lang="es-ES" sz="1600" b="1" dirty="0"/>
              <a:t> diagnosis of </a:t>
            </a:r>
            <a:r>
              <a:rPr lang="es-ES" sz="1600" b="1" dirty="0" err="1"/>
              <a:t>myocarditis</a:t>
            </a:r>
            <a:endParaRPr lang="es-ES" sz="1600" b="1" dirty="0"/>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r>
              <a:rPr lang="es-ES" sz="2000" dirty="0">
                <a:solidFill>
                  <a:srgbClr val="2D686D"/>
                </a:solidFill>
              </a:rPr>
              <a:t>3. </a:t>
            </a:r>
            <a:r>
              <a:rPr lang="es-ES" sz="2000" dirty="0" err="1">
                <a:solidFill>
                  <a:srgbClr val="2D686D"/>
                </a:solidFill>
              </a:rPr>
              <a:t>Partnering</a:t>
            </a:r>
            <a:r>
              <a:rPr lang="es-ES" sz="2000" dirty="0">
                <a:solidFill>
                  <a:srgbClr val="2D686D"/>
                </a:solidFill>
              </a:rPr>
              <a:t> </a:t>
            </a:r>
            <a:r>
              <a:rPr lang="es-ES" sz="2000" dirty="0" err="1">
                <a:solidFill>
                  <a:srgbClr val="2D686D"/>
                </a:solidFill>
              </a:rPr>
              <a:t>Opportunities</a:t>
            </a:r>
            <a:endParaRPr lang="es-ES" sz="2000"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12" name="CuadroTexto 11">
            <a:extLst>
              <a:ext uri="{FF2B5EF4-FFF2-40B4-BE49-F238E27FC236}">
                <a16:creationId xmlns:a16="http://schemas.microsoft.com/office/drawing/2014/main" id="{27196E55-311C-4B46-8070-5AE222EAF687}"/>
              </a:ext>
            </a:extLst>
          </p:cNvPr>
          <p:cNvSpPr txBox="1"/>
          <p:nvPr/>
        </p:nvSpPr>
        <p:spPr>
          <a:xfrm>
            <a:off x="3215680" y="3212976"/>
            <a:ext cx="4896544" cy="1754326"/>
          </a:xfrm>
          <a:prstGeom prst="rect">
            <a:avLst/>
          </a:prstGeom>
          <a:noFill/>
        </p:spPr>
        <p:txBody>
          <a:bodyPr wrap="square">
            <a:spAutoFit/>
          </a:bodyPr>
          <a:lstStyle/>
          <a:p>
            <a:r>
              <a:rPr lang="es-ES" dirty="0">
                <a:solidFill>
                  <a:srgbClr val="2D686D"/>
                </a:solidFill>
              </a:rPr>
              <a:t>a) Target </a:t>
            </a:r>
            <a:r>
              <a:rPr lang="es-ES" dirty="0" err="1">
                <a:solidFill>
                  <a:srgbClr val="2D686D"/>
                </a:solidFill>
              </a:rPr>
              <a:t>Indications</a:t>
            </a:r>
            <a:endParaRPr lang="es-ES" dirty="0">
              <a:solidFill>
                <a:srgbClr val="2D686D"/>
              </a:solidFill>
            </a:endParaRPr>
          </a:p>
          <a:p>
            <a:r>
              <a:rPr lang="es-ES" dirty="0">
                <a:solidFill>
                  <a:srgbClr val="2D686D"/>
                </a:solidFill>
              </a:rPr>
              <a:t>b) </a:t>
            </a:r>
            <a:r>
              <a:rPr lang="es-ES" dirty="0" err="1">
                <a:solidFill>
                  <a:srgbClr val="2D686D"/>
                </a:solidFill>
              </a:rPr>
              <a:t>Innovative</a:t>
            </a:r>
            <a:r>
              <a:rPr lang="es-ES" dirty="0">
                <a:solidFill>
                  <a:srgbClr val="2D686D"/>
                </a:solidFill>
              </a:rPr>
              <a:t> </a:t>
            </a:r>
            <a:r>
              <a:rPr lang="es-ES" dirty="0" err="1">
                <a:solidFill>
                  <a:srgbClr val="2D686D"/>
                </a:solidFill>
              </a:rPr>
              <a:t>mechanisms</a:t>
            </a:r>
            <a:r>
              <a:rPr lang="es-ES" dirty="0">
                <a:solidFill>
                  <a:srgbClr val="2D686D"/>
                </a:solidFill>
              </a:rPr>
              <a:t> </a:t>
            </a:r>
            <a:r>
              <a:rPr lang="es-ES" dirty="0" err="1">
                <a:solidFill>
                  <a:srgbClr val="2D686D"/>
                </a:solidFill>
              </a:rPr>
              <a:t>of</a:t>
            </a:r>
            <a:r>
              <a:rPr lang="es-ES" dirty="0">
                <a:solidFill>
                  <a:srgbClr val="2D686D"/>
                </a:solidFill>
              </a:rPr>
              <a:t> </a:t>
            </a:r>
            <a:r>
              <a:rPr lang="es-ES" dirty="0" err="1">
                <a:solidFill>
                  <a:srgbClr val="2D686D"/>
                </a:solidFill>
              </a:rPr>
              <a:t>action</a:t>
            </a:r>
            <a:endParaRPr lang="es-ES" dirty="0">
              <a:solidFill>
                <a:srgbClr val="2D686D"/>
              </a:solidFill>
            </a:endParaRPr>
          </a:p>
          <a:p>
            <a:r>
              <a:rPr lang="es-ES" dirty="0">
                <a:solidFill>
                  <a:srgbClr val="2D686D"/>
                </a:solidFill>
              </a:rPr>
              <a:t>c) </a:t>
            </a:r>
            <a:r>
              <a:rPr lang="es-ES" dirty="0" err="1">
                <a:solidFill>
                  <a:srgbClr val="2D686D"/>
                </a:solidFill>
              </a:rPr>
              <a:t>Differential</a:t>
            </a:r>
            <a:r>
              <a:rPr lang="es-ES" dirty="0">
                <a:solidFill>
                  <a:srgbClr val="2D686D"/>
                </a:solidFill>
              </a:rPr>
              <a:t> </a:t>
            </a:r>
            <a:r>
              <a:rPr lang="es-ES" dirty="0" err="1">
                <a:solidFill>
                  <a:srgbClr val="2D686D"/>
                </a:solidFill>
              </a:rPr>
              <a:t>features</a:t>
            </a:r>
            <a:r>
              <a:rPr lang="es-ES" dirty="0">
                <a:solidFill>
                  <a:srgbClr val="2D686D"/>
                </a:solidFill>
              </a:rPr>
              <a:t> </a:t>
            </a:r>
            <a:r>
              <a:rPr lang="es-ES" dirty="0" err="1">
                <a:solidFill>
                  <a:srgbClr val="2D686D"/>
                </a:solidFill>
              </a:rPr>
              <a:t>facing</a:t>
            </a:r>
            <a:r>
              <a:rPr lang="es-ES" dirty="0">
                <a:solidFill>
                  <a:srgbClr val="2D686D"/>
                </a:solidFill>
              </a:rPr>
              <a:t> </a:t>
            </a:r>
            <a:r>
              <a:rPr lang="es-ES" dirty="0" err="1">
                <a:solidFill>
                  <a:srgbClr val="2D686D"/>
                </a:solidFill>
              </a:rPr>
              <a:t>the</a:t>
            </a:r>
            <a:r>
              <a:rPr lang="es-ES" dirty="0">
                <a:solidFill>
                  <a:srgbClr val="2D686D"/>
                </a:solidFill>
              </a:rPr>
              <a:t> </a:t>
            </a:r>
            <a:r>
              <a:rPr lang="es-ES" dirty="0" err="1">
                <a:solidFill>
                  <a:srgbClr val="2D686D"/>
                </a:solidFill>
              </a:rPr>
              <a:t>market</a:t>
            </a:r>
            <a:endParaRPr lang="es-ES" dirty="0">
              <a:solidFill>
                <a:srgbClr val="2D686D"/>
              </a:solidFill>
            </a:endParaRPr>
          </a:p>
          <a:p>
            <a:r>
              <a:rPr lang="es-ES" dirty="0">
                <a:solidFill>
                  <a:srgbClr val="2D686D"/>
                </a:solidFill>
              </a:rPr>
              <a:t>d) </a:t>
            </a:r>
            <a:r>
              <a:rPr lang="es-ES" dirty="0" err="1">
                <a:solidFill>
                  <a:srgbClr val="2D686D"/>
                </a:solidFill>
              </a:rPr>
              <a:t>Current</a:t>
            </a:r>
            <a:r>
              <a:rPr lang="es-ES" dirty="0">
                <a:solidFill>
                  <a:srgbClr val="2D686D"/>
                </a:solidFill>
              </a:rPr>
              <a:t> status </a:t>
            </a:r>
            <a:r>
              <a:rPr lang="es-ES" dirty="0" err="1">
                <a:solidFill>
                  <a:srgbClr val="2D686D"/>
                </a:solidFill>
              </a:rPr>
              <a:t>of</a:t>
            </a:r>
            <a:r>
              <a:rPr lang="es-ES" dirty="0">
                <a:solidFill>
                  <a:srgbClr val="2D686D"/>
                </a:solidFill>
              </a:rPr>
              <a:t> </a:t>
            </a:r>
            <a:r>
              <a:rPr lang="es-ES" dirty="0" err="1">
                <a:solidFill>
                  <a:srgbClr val="2D686D"/>
                </a:solidFill>
              </a:rPr>
              <a:t>development</a:t>
            </a:r>
            <a:endParaRPr lang="es-ES" dirty="0">
              <a:solidFill>
                <a:srgbClr val="2D686D"/>
              </a:solidFill>
            </a:endParaRPr>
          </a:p>
          <a:p>
            <a:r>
              <a:rPr lang="es-ES" dirty="0">
                <a:solidFill>
                  <a:srgbClr val="2D686D"/>
                </a:solidFill>
              </a:rPr>
              <a:t>e) IPR </a:t>
            </a:r>
            <a:r>
              <a:rPr lang="es-ES" dirty="0" err="1">
                <a:solidFill>
                  <a:srgbClr val="2D686D"/>
                </a:solidFill>
              </a:rPr>
              <a:t>protection</a:t>
            </a:r>
            <a:endParaRPr lang="es-ES" dirty="0">
              <a:solidFill>
                <a:srgbClr val="2D686D"/>
              </a:solidFill>
            </a:endParaRPr>
          </a:p>
          <a:p>
            <a:r>
              <a:rPr lang="es-ES" dirty="0">
                <a:solidFill>
                  <a:srgbClr val="2D686D"/>
                </a:solidFill>
              </a:rPr>
              <a:t>f) </a:t>
            </a:r>
            <a:r>
              <a:rPr lang="es-ES" dirty="0" err="1">
                <a:solidFill>
                  <a:srgbClr val="2D686D"/>
                </a:solidFill>
              </a:rPr>
              <a:t>Pitfalls</a:t>
            </a:r>
            <a:r>
              <a:rPr lang="es-ES" dirty="0">
                <a:solidFill>
                  <a:srgbClr val="2D686D"/>
                </a:solidFill>
              </a:rPr>
              <a:t> &amp; </a:t>
            </a:r>
            <a:r>
              <a:rPr lang="es-ES" dirty="0" err="1">
                <a:solidFill>
                  <a:srgbClr val="2D686D"/>
                </a:solidFill>
              </a:rPr>
              <a:t>Risks</a:t>
            </a:r>
            <a:r>
              <a:rPr lang="es-ES" dirty="0">
                <a:solidFill>
                  <a:srgbClr val="2D686D"/>
                </a:solidFill>
              </a:rPr>
              <a:t> </a:t>
            </a:r>
            <a:r>
              <a:rPr lang="es-ES" dirty="0" err="1">
                <a:solidFill>
                  <a:srgbClr val="2D686D"/>
                </a:solidFill>
              </a:rPr>
              <a:t>to</a:t>
            </a:r>
            <a:r>
              <a:rPr lang="es-ES" dirty="0">
                <a:solidFill>
                  <a:srgbClr val="2D686D"/>
                </a:solidFill>
              </a:rPr>
              <a:t> be </a:t>
            </a:r>
            <a:r>
              <a:rPr lang="es-ES" dirty="0" err="1">
                <a:solidFill>
                  <a:srgbClr val="2D686D"/>
                </a:solidFill>
              </a:rPr>
              <a:t>considered</a:t>
            </a:r>
            <a:endParaRPr lang="es-ES" dirty="0">
              <a:solidFill>
                <a:srgbClr val="2D686D"/>
              </a:solidFill>
            </a:endParaRPr>
          </a:p>
        </p:txBody>
      </p:sp>
      <p:pic>
        <p:nvPicPr>
          <p:cNvPr id="2" name="Vídeo 1">
            <a:hlinkClick r:id="" action="ppaction://media"/>
            <a:extLst>
              <a:ext uri="{FF2B5EF4-FFF2-40B4-BE49-F238E27FC236}">
                <a16:creationId xmlns:a16="http://schemas.microsoft.com/office/drawing/2014/main" id="{DA980B5B-2A21-7046-9CC1-9F509D92C28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2434814003"/>
      </p:ext>
    </p:extLst>
  </p:cSld>
  <p:clrMapOvr>
    <a:masterClrMapping/>
  </p:clrMapOvr>
  <mc:AlternateContent xmlns:mc="http://schemas.openxmlformats.org/markup-compatibility/2006">
    <mc:Choice xmlns:p14="http://schemas.microsoft.com/office/powerpoint/2010/main" Requires="p14">
      <p:transition spd="slow" p14:dur="2000" advTm="4542"/>
    </mc:Choice>
    <mc:Fallback>
      <p:transition spd="slow" advTm="4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A8EB4393-F295-494D-A618-632CB6FD8D10}"/>
              </a:ext>
            </a:extLst>
          </p:cNvPr>
          <p:cNvSpPr/>
          <p:nvPr/>
        </p:nvSpPr>
        <p:spPr>
          <a:xfrm>
            <a:off x="623392" y="322622"/>
            <a:ext cx="8195513" cy="369332"/>
          </a:xfrm>
          <a:prstGeom prst="rect">
            <a:avLst/>
          </a:prstGeom>
        </p:spPr>
        <p:txBody>
          <a:bodyPr wrap="none">
            <a:spAutoFit/>
          </a:bodyPr>
          <a:lstStyle/>
          <a:p>
            <a:pPr>
              <a:spcAft>
                <a:spcPts val="600"/>
              </a:spcAft>
            </a:pPr>
            <a:r>
              <a:rPr lang="es-ES" dirty="0">
                <a:solidFill>
                  <a:srgbClr val="2D686D"/>
                </a:solidFill>
              </a:rPr>
              <a:t>1. </a:t>
            </a:r>
            <a:r>
              <a:rPr lang="es-ES" dirty="0" err="1">
                <a:solidFill>
                  <a:srgbClr val="2D686D"/>
                </a:solidFill>
              </a:rPr>
              <a:t>The</a:t>
            </a:r>
            <a:r>
              <a:rPr lang="es-ES" dirty="0">
                <a:solidFill>
                  <a:srgbClr val="2D686D"/>
                </a:solidFill>
              </a:rPr>
              <a:t> </a:t>
            </a:r>
            <a:r>
              <a:rPr lang="es-ES" dirty="0" err="1">
                <a:solidFill>
                  <a:srgbClr val="2D686D"/>
                </a:solidFill>
              </a:rPr>
              <a:t>Institution</a:t>
            </a:r>
            <a:r>
              <a:rPr lang="es-ES" dirty="0">
                <a:solidFill>
                  <a:srgbClr val="2D686D"/>
                </a:solidFill>
              </a:rPr>
              <a:t>: Centro Nacional de Investigaciones Cardiovasculares (CNIC)</a:t>
            </a:r>
          </a:p>
        </p:txBody>
      </p:sp>
      <p:sp>
        <p:nvSpPr>
          <p:cNvPr id="10" name="CuadroTexto 9">
            <a:extLst>
              <a:ext uri="{FF2B5EF4-FFF2-40B4-BE49-F238E27FC236}">
                <a16:creationId xmlns:a16="http://schemas.microsoft.com/office/drawing/2014/main" id="{04AD29F1-C0C6-1E47-BB23-308DF9AECF2F}"/>
              </a:ext>
            </a:extLst>
          </p:cNvPr>
          <p:cNvSpPr txBox="1"/>
          <p:nvPr/>
        </p:nvSpPr>
        <p:spPr>
          <a:xfrm>
            <a:off x="4511824" y="1052736"/>
            <a:ext cx="5558971" cy="2308324"/>
          </a:xfrm>
          <a:prstGeom prst="rect">
            <a:avLst/>
          </a:prstGeom>
          <a:noFill/>
        </p:spPr>
        <p:txBody>
          <a:bodyPr wrap="square" rtlCol="0">
            <a:spAutoFit/>
          </a:bodyPr>
          <a:lstStyle/>
          <a:p>
            <a:r>
              <a:rPr lang="es-ES" sz="1200" dirty="0" err="1"/>
              <a:t>The</a:t>
            </a:r>
            <a:r>
              <a:rPr lang="es-ES" sz="1200" dirty="0"/>
              <a:t> Centro Nacional de Investigaciones Cardiovasculares Carlos III (CNIC) </a:t>
            </a:r>
            <a:r>
              <a:rPr lang="es-ES" sz="1200" dirty="0" err="1"/>
              <a:t>is</a:t>
            </a:r>
            <a:r>
              <a:rPr lang="es-ES" sz="1200" dirty="0"/>
              <a:t> a </a:t>
            </a:r>
            <a:r>
              <a:rPr lang="es-ES" sz="1200" b="1" dirty="0" err="1"/>
              <a:t>leading</a:t>
            </a:r>
            <a:r>
              <a:rPr lang="es-ES" sz="1200" b="1" dirty="0"/>
              <a:t> </a:t>
            </a:r>
            <a:r>
              <a:rPr lang="es-ES" sz="1200" b="1" dirty="0" err="1"/>
              <a:t>international</a:t>
            </a:r>
            <a:r>
              <a:rPr lang="es-ES" sz="1200" b="1" dirty="0"/>
              <a:t> </a:t>
            </a:r>
            <a:r>
              <a:rPr lang="es-ES" sz="1200" b="1" dirty="0" err="1"/>
              <a:t>research</a:t>
            </a:r>
            <a:r>
              <a:rPr lang="es-ES" sz="1200" b="1" dirty="0"/>
              <a:t> center</a:t>
            </a:r>
            <a:r>
              <a:rPr lang="es-ES" sz="1200" dirty="0"/>
              <a:t> </a:t>
            </a:r>
            <a:r>
              <a:rPr lang="es-ES" sz="1200" dirty="0" err="1"/>
              <a:t>dedicated</a:t>
            </a:r>
            <a:r>
              <a:rPr lang="es-ES" sz="1200" dirty="0"/>
              <a:t> to </a:t>
            </a:r>
            <a:r>
              <a:rPr lang="es-ES" sz="1200" dirty="0" err="1"/>
              <a:t>understanding</a:t>
            </a:r>
            <a:r>
              <a:rPr lang="es-ES" sz="1200" dirty="0"/>
              <a:t> </a:t>
            </a:r>
            <a:r>
              <a:rPr lang="es-ES" sz="1200" dirty="0" err="1"/>
              <a:t>the</a:t>
            </a:r>
            <a:r>
              <a:rPr lang="es-ES" sz="1200" dirty="0"/>
              <a:t> </a:t>
            </a:r>
            <a:r>
              <a:rPr lang="es-ES" sz="1200" dirty="0" err="1"/>
              <a:t>basis</a:t>
            </a:r>
            <a:r>
              <a:rPr lang="es-ES" sz="1200" dirty="0"/>
              <a:t> of cardiovascular </a:t>
            </a:r>
            <a:r>
              <a:rPr lang="es-ES" sz="1200" dirty="0" err="1"/>
              <a:t>health</a:t>
            </a:r>
            <a:r>
              <a:rPr lang="es-ES" sz="1200" dirty="0"/>
              <a:t> and </a:t>
            </a:r>
            <a:r>
              <a:rPr lang="es-ES" sz="1200" dirty="0" err="1"/>
              <a:t>disease</a:t>
            </a:r>
            <a:r>
              <a:rPr lang="es-ES" sz="1200" dirty="0"/>
              <a:t> and to </a:t>
            </a:r>
            <a:r>
              <a:rPr lang="es-ES" sz="1200" dirty="0" err="1"/>
              <a:t>translating</a:t>
            </a:r>
            <a:r>
              <a:rPr lang="es-ES" sz="1200" dirty="0"/>
              <a:t> </a:t>
            </a:r>
            <a:r>
              <a:rPr lang="es-ES" sz="1200" dirty="0" err="1"/>
              <a:t>this</a:t>
            </a:r>
            <a:r>
              <a:rPr lang="es-ES" sz="1200" dirty="0"/>
              <a:t> </a:t>
            </a:r>
            <a:r>
              <a:rPr lang="es-ES" sz="1200" dirty="0" err="1"/>
              <a:t>knowledge</a:t>
            </a:r>
            <a:r>
              <a:rPr lang="es-ES" sz="1200" dirty="0"/>
              <a:t> </a:t>
            </a:r>
            <a:r>
              <a:rPr lang="es-ES" sz="1200" dirty="0" err="1"/>
              <a:t>into</a:t>
            </a:r>
            <a:r>
              <a:rPr lang="es-ES" sz="1200" dirty="0"/>
              <a:t> </a:t>
            </a:r>
            <a:r>
              <a:rPr lang="es-ES" sz="1200" dirty="0" err="1"/>
              <a:t>improved</a:t>
            </a:r>
            <a:r>
              <a:rPr lang="es-ES" sz="1200" dirty="0"/>
              <a:t> </a:t>
            </a:r>
            <a:r>
              <a:rPr lang="es-ES" sz="1200" dirty="0" err="1"/>
              <a:t>patient</a:t>
            </a:r>
            <a:r>
              <a:rPr lang="es-ES" sz="1200" dirty="0"/>
              <a:t> </a:t>
            </a:r>
            <a:r>
              <a:rPr lang="es-ES" sz="1200" dirty="0" err="1"/>
              <a:t>care</a:t>
            </a:r>
            <a:r>
              <a:rPr lang="es-ES" sz="1200" dirty="0"/>
              <a:t>.</a:t>
            </a:r>
          </a:p>
          <a:p>
            <a:endParaRPr lang="es-ES" sz="1200" dirty="0"/>
          </a:p>
          <a:p>
            <a:endParaRPr lang="es-ES" sz="1200" dirty="0"/>
          </a:p>
          <a:p>
            <a:r>
              <a:rPr lang="es-ES" sz="1200" dirty="0" err="1"/>
              <a:t>The</a:t>
            </a:r>
            <a:r>
              <a:rPr lang="es-ES" sz="1200" dirty="0"/>
              <a:t> CNIC </a:t>
            </a:r>
            <a:r>
              <a:rPr lang="es-ES" sz="1200" dirty="0" err="1"/>
              <a:t>belongs</a:t>
            </a:r>
            <a:r>
              <a:rPr lang="es-ES" sz="1200" dirty="0"/>
              <a:t> to </a:t>
            </a:r>
            <a:r>
              <a:rPr lang="es-ES" sz="1200" dirty="0" err="1"/>
              <a:t>the</a:t>
            </a:r>
            <a:r>
              <a:rPr lang="es-ES" sz="1200" dirty="0"/>
              <a:t> Instituto de Salud Carlos III campus in Madrid. </a:t>
            </a:r>
            <a:r>
              <a:rPr lang="es-ES" sz="1200" dirty="0" err="1"/>
              <a:t>The</a:t>
            </a:r>
            <a:r>
              <a:rPr lang="es-ES" sz="1200" dirty="0"/>
              <a:t> CNIC </a:t>
            </a:r>
            <a:r>
              <a:rPr lang="es-ES" sz="1200" dirty="0" err="1"/>
              <a:t>adopted</a:t>
            </a:r>
            <a:r>
              <a:rPr lang="es-ES" sz="1200" dirty="0"/>
              <a:t> </a:t>
            </a:r>
            <a:r>
              <a:rPr lang="es-ES" sz="1200" dirty="0" err="1"/>
              <a:t>its</a:t>
            </a:r>
            <a:r>
              <a:rPr lang="es-ES" sz="1200" dirty="0"/>
              <a:t> </a:t>
            </a:r>
            <a:r>
              <a:rPr lang="es-ES" sz="1200" dirty="0" err="1"/>
              <a:t>current</a:t>
            </a:r>
            <a:r>
              <a:rPr lang="es-ES" sz="1200" dirty="0"/>
              <a:t> </a:t>
            </a:r>
            <a:r>
              <a:rPr lang="es-ES" sz="1200" dirty="0" err="1"/>
              <a:t>form</a:t>
            </a:r>
            <a:r>
              <a:rPr lang="es-ES" sz="1200" dirty="0"/>
              <a:t> </a:t>
            </a:r>
            <a:r>
              <a:rPr lang="es-ES" sz="1200" dirty="0" err="1"/>
              <a:t>after</a:t>
            </a:r>
            <a:r>
              <a:rPr lang="es-ES" sz="1200" dirty="0"/>
              <a:t> a “</a:t>
            </a:r>
            <a:r>
              <a:rPr lang="es-ES" sz="1200" dirty="0" err="1"/>
              <a:t>relaunch</a:t>
            </a:r>
            <a:r>
              <a:rPr lang="es-ES" sz="1200" dirty="0"/>
              <a:t>” in 2006, </a:t>
            </a:r>
            <a:r>
              <a:rPr lang="es-ES" sz="1200" dirty="0" err="1"/>
              <a:t>made</a:t>
            </a:r>
            <a:r>
              <a:rPr lang="es-ES" sz="1200" dirty="0"/>
              <a:t> </a:t>
            </a:r>
            <a:r>
              <a:rPr lang="es-ES" sz="1200" dirty="0" err="1"/>
              <a:t>possible</a:t>
            </a:r>
            <a:r>
              <a:rPr lang="es-ES" sz="1200" dirty="0"/>
              <a:t> </a:t>
            </a:r>
            <a:r>
              <a:rPr lang="es-ES" sz="1200" dirty="0" err="1"/>
              <a:t>through</a:t>
            </a:r>
            <a:r>
              <a:rPr lang="es-ES" sz="1200" dirty="0"/>
              <a:t> a </a:t>
            </a:r>
            <a:r>
              <a:rPr lang="es-ES" sz="1200" dirty="0" err="1"/>
              <a:t>partnership</a:t>
            </a:r>
            <a:r>
              <a:rPr lang="es-ES" sz="1200" dirty="0"/>
              <a:t> </a:t>
            </a:r>
            <a:r>
              <a:rPr lang="es-ES" sz="1200" dirty="0" err="1"/>
              <a:t>between</a:t>
            </a:r>
            <a:r>
              <a:rPr lang="es-ES" sz="1200" dirty="0"/>
              <a:t> </a:t>
            </a:r>
            <a:r>
              <a:rPr lang="es-ES" sz="1200" dirty="0" err="1"/>
              <a:t>the</a:t>
            </a:r>
            <a:r>
              <a:rPr lang="es-ES" sz="1200" dirty="0"/>
              <a:t> </a:t>
            </a:r>
            <a:r>
              <a:rPr lang="es-ES" sz="1200" dirty="0" err="1"/>
              <a:t>Spanish</a:t>
            </a:r>
            <a:r>
              <a:rPr lang="es-ES" sz="1200" dirty="0"/>
              <a:t> </a:t>
            </a:r>
            <a:r>
              <a:rPr lang="es-ES" sz="1200" dirty="0" err="1"/>
              <a:t>government</a:t>
            </a:r>
            <a:r>
              <a:rPr lang="es-ES" sz="1200" dirty="0"/>
              <a:t> and </a:t>
            </a:r>
            <a:r>
              <a:rPr lang="es-ES" sz="1200" dirty="0" err="1"/>
              <a:t>the</a:t>
            </a:r>
            <a:r>
              <a:rPr lang="es-ES" sz="1200" dirty="0"/>
              <a:t> Pro CNIC Foundation, a panel of 14 </a:t>
            </a:r>
            <a:r>
              <a:rPr lang="es-ES" sz="1200" dirty="0" err="1"/>
              <a:t>leading</a:t>
            </a:r>
            <a:r>
              <a:rPr lang="es-ES" sz="1200" dirty="0"/>
              <a:t> </a:t>
            </a:r>
            <a:r>
              <a:rPr lang="es-ES" sz="1200" dirty="0" err="1"/>
              <a:t>Spanish</a:t>
            </a:r>
            <a:r>
              <a:rPr lang="es-ES" sz="1200" dirty="0"/>
              <a:t> </a:t>
            </a:r>
            <a:r>
              <a:rPr lang="es-ES" sz="1200" dirty="0" err="1"/>
              <a:t>companies</a:t>
            </a:r>
            <a:r>
              <a:rPr lang="es-ES" sz="1200" dirty="0"/>
              <a:t> and </a:t>
            </a:r>
            <a:r>
              <a:rPr lang="es-ES" sz="1200" dirty="0" err="1"/>
              <a:t>charitable</a:t>
            </a:r>
            <a:r>
              <a:rPr lang="es-ES" sz="1200" dirty="0"/>
              <a:t> </a:t>
            </a:r>
            <a:r>
              <a:rPr lang="es-ES" sz="1200" dirty="0" err="1"/>
              <a:t>foundations</a:t>
            </a:r>
            <a:r>
              <a:rPr lang="es-ES" sz="1200" dirty="0"/>
              <a:t>.</a:t>
            </a:r>
          </a:p>
          <a:p>
            <a:endParaRPr lang="en-US" sz="1200" dirty="0"/>
          </a:p>
        </p:txBody>
      </p:sp>
      <p:pic>
        <p:nvPicPr>
          <p:cNvPr id="13" name="Imagen 12">
            <a:extLst>
              <a:ext uri="{FF2B5EF4-FFF2-40B4-BE49-F238E27FC236}">
                <a16:creationId xmlns:a16="http://schemas.microsoft.com/office/drawing/2014/main" id="{90244DBE-C1F1-8241-82ED-0F1C3A3A4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424" y="865476"/>
            <a:ext cx="3437515" cy="2568226"/>
          </a:xfrm>
          <a:prstGeom prst="rect">
            <a:avLst/>
          </a:prstGeom>
        </p:spPr>
      </p:pic>
      <p:pic>
        <p:nvPicPr>
          <p:cNvPr id="15" name="Imagen 14">
            <a:extLst>
              <a:ext uri="{FF2B5EF4-FFF2-40B4-BE49-F238E27FC236}">
                <a16:creationId xmlns:a16="http://schemas.microsoft.com/office/drawing/2014/main" id="{F4F7881F-E5E7-E447-AE47-0E367D2094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2104" y="4005064"/>
            <a:ext cx="3843361" cy="2564904"/>
          </a:xfrm>
          <a:prstGeom prst="rect">
            <a:avLst/>
          </a:prstGeom>
        </p:spPr>
      </p:pic>
      <p:sp>
        <p:nvSpPr>
          <p:cNvPr id="16" name="CuadroTexto 15">
            <a:extLst>
              <a:ext uri="{FF2B5EF4-FFF2-40B4-BE49-F238E27FC236}">
                <a16:creationId xmlns:a16="http://schemas.microsoft.com/office/drawing/2014/main" id="{273C9532-2E7B-A844-A881-0189DA664E96}"/>
              </a:ext>
            </a:extLst>
          </p:cNvPr>
          <p:cNvSpPr txBox="1"/>
          <p:nvPr/>
        </p:nvSpPr>
        <p:spPr>
          <a:xfrm>
            <a:off x="6744072" y="3557420"/>
            <a:ext cx="4958409" cy="307777"/>
          </a:xfrm>
          <a:prstGeom prst="rect">
            <a:avLst/>
          </a:prstGeom>
          <a:noFill/>
        </p:spPr>
        <p:txBody>
          <a:bodyPr wrap="none" rtlCol="0">
            <a:spAutoFit/>
          </a:bodyPr>
          <a:lstStyle/>
          <a:p>
            <a:r>
              <a:rPr lang="en-US" sz="1400" b="1" dirty="0">
                <a:solidFill>
                  <a:srgbClr val="2D686D"/>
                </a:solidFill>
              </a:rPr>
              <a:t>Regulatory Molecules of Inflammatory Processes Group</a:t>
            </a:r>
          </a:p>
        </p:txBody>
      </p:sp>
      <p:sp>
        <p:nvSpPr>
          <p:cNvPr id="19" name="Rectangle 6">
            <a:extLst>
              <a:ext uri="{FF2B5EF4-FFF2-40B4-BE49-F238E27FC236}">
                <a16:creationId xmlns:a16="http://schemas.microsoft.com/office/drawing/2014/main" id="{01E0A7AF-298D-A14B-B0BA-812B33FFC61A}"/>
              </a:ext>
            </a:extLst>
          </p:cNvPr>
          <p:cNvSpPr>
            <a:spLocks noChangeArrowheads="1"/>
          </p:cNvSpPr>
          <p:nvPr/>
        </p:nvSpPr>
        <p:spPr bwMode="auto">
          <a:xfrm>
            <a:off x="911424" y="4238147"/>
            <a:ext cx="5711280" cy="2300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es-ES" altLang="es-ES" sz="1100" b="1" i="0" u="none" strike="noStrike" cap="none" normalizeH="0" baseline="0" dirty="0">
                <a:ln>
                  <a:noFill/>
                </a:ln>
                <a:solidFill>
                  <a:schemeClr val="tx1"/>
                </a:solidFill>
                <a:effectLst/>
                <a:latin typeface="+mj-lt"/>
                <a:ea typeface="Times New Roman" panose="02020603050405020304" pitchFamily="18" charset="0"/>
              </a:rPr>
              <a:t>Line of </a:t>
            </a:r>
            <a:r>
              <a:rPr kumimoji="0" lang="es-ES" altLang="es-ES" sz="1100" b="1" i="0" u="none" strike="noStrike" cap="none" normalizeH="0" baseline="0" dirty="0" err="1">
                <a:ln>
                  <a:noFill/>
                </a:ln>
                <a:solidFill>
                  <a:schemeClr val="tx1"/>
                </a:solidFill>
                <a:effectLst/>
                <a:latin typeface="+mj-lt"/>
                <a:ea typeface="Times New Roman" panose="02020603050405020304" pitchFamily="18" charset="0"/>
              </a:rPr>
              <a:t>research</a:t>
            </a:r>
            <a:r>
              <a:rPr kumimoji="0" lang="es-ES" altLang="es-ES" sz="1100" b="1" i="0" u="none" strike="noStrike" cap="none" normalizeH="0" baseline="0" dirty="0">
                <a:ln>
                  <a:noFill/>
                </a:ln>
                <a:solidFill>
                  <a:schemeClr val="tx1"/>
                </a:solidFill>
                <a:effectLst/>
                <a:latin typeface="+mj-lt"/>
                <a:ea typeface="Times New Roman" panose="02020603050405020304" pitchFamily="18" charset="0"/>
              </a:rPr>
              <a:t> at </a:t>
            </a:r>
            <a:r>
              <a:rPr kumimoji="0" lang="es-ES" altLang="es-ES" sz="1100" b="1"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1" i="0" u="none" strike="noStrike" cap="none" normalizeH="0" baseline="0" dirty="0">
                <a:ln>
                  <a:noFill/>
                </a:ln>
                <a:solidFill>
                  <a:schemeClr val="tx1"/>
                </a:solidFill>
                <a:effectLst/>
                <a:latin typeface="+mj-lt"/>
                <a:ea typeface="Times New Roman" panose="02020603050405020304" pitchFamily="18" charset="0"/>
              </a:rPr>
              <a:t> CNIC</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cells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in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autoimmune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and cardiovascular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diseases</a:t>
            </a:r>
            <a:r>
              <a:rPr lang="es-ES" altLang="es-ES" sz="1100" dirty="0">
                <a:latin typeface="+mj-lt"/>
                <a:ea typeface="Times New Roman" panose="02020603050405020304" pitchFamily="18" charset="0"/>
              </a:rPr>
              <a:t>.</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group</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is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focused</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on</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study</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of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adaptive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immune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system</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and micro-</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RNAs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in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pathophysiology</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of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autoimmunity</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and cardiovascular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diseases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such</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as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myocarditis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myocardial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infarction</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or</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atherosclerosis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and in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development</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of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circulating</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biomarkers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for</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these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diseases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both</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in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mice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and in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patients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p>
          <a:p>
            <a:pPr lvl="0" algn="just" eaLnBrk="0" hangingPunct="0">
              <a:lnSpc>
                <a:spcPct val="150000"/>
              </a:lnSpc>
            </a:pPr>
            <a:r>
              <a:rPr lang="es-ES" altLang="es-ES" sz="1100" dirty="0">
                <a:latin typeface="+mj-lt"/>
                <a:ea typeface="Times New Roman" panose="02020603050405020304" pitchFamily="18" charset="0"/>
              </a:rPr>
              <a:t>. </a:t>
            </a:r>
            <a:r>
              <a:rPr lang="es-ES" altLang="es-ES" sz="1100" dirty="0" err="1">
                <a:latin typeface="+mj-lt"/>
                <a:ea typeface="Times New Roman" panose="02020603050405020304" pitchFamily="18" charset="0"/>
              </a:rPr>
              <a:t>C</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ontributions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to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field</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last</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5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years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NEJM 2020,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Cell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&amp; Mol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Immunol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2020,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Thrombosis</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Research</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2020,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Circulation</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2019, Mol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Cell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Biol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2017, J Am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Soc</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Nephrol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2016,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Nature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Immunol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2016,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ELife</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2016,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Sci</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Transl</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a:t>
            </a:r>
            <a:r>
              <a:rPr kumimoji="0" lang="es-ES" altLang="es-ES" sz="1100" b="0" i="0" u="none" strike="noStrike" cap="none" normalizeH="0" baseline="0" dirty="0" err="1">
                <a:ln>
                  <a:noFill/>
                </a:ln>
                <a:solidFill>
                  <a:schemeClr val="tx1"/>
                </a:solidFill>
                <a:effectLst/>
                <a:latin typeface="+mj-lt"/>
                <a:ea typeface="Times New Roman" panose="02020603050405020304" pitchFamily="18" charset="0"/>
              </a:rPr>
              <a:t>Med</a:t>
            </a:r>
            <a:r>
              <a:rPr kumimoji="0" lang="es-ES" altLang="es-ES" sz="1100" b="0" i="0" u="none" strike="noStrike" cap="none" normalizeH="0" baseline="0" dirty="0">
                <a:ln>
                  <a:noFill/>
                </a:ln>
                <a:solidFill>
                  <a:schemeClr val="tx1"/>
                </a:solidFill>
                <a:effectLst/>
                <a:latin typeface="+mj-lt"/>
                <a:ea typeface="Times New Roman" panose="02020603050405020304" pitchFamily="18" charset="0"/>
              </a:rPr>
              <a:t> 2016, </a:t>
            </a:r>
            <a:r>
              <a:rPr lang="es-ES" altLang="es-ES" sz="1100" dirty="0">
                <a:latin typeface="+mj-lt"/>
                <a:ea typeface="Times New Roman" panose="02020603050405020304" pitchFamily="18" charset="0"/>
              </a:rPr>
              <a:t>J </a:t>
            </a:r>
            <a:r>
              <a:rPr lang="es-ES" altLang="es-ES" sz="1100" dirty="0" err="1">
                <a:latin typeface="+mj-lt"/>
                <a:ea typeface="Times New Roman" panose="02020603050405020304" pitchFamily="18" charset="0"/>
              </a:rPr>
              <a:t>Autoimmunity</a:t>
            </a:r>
            <a:r>
              <a:rPr lang="es-ES" altLang="es-ES" sz="1100" dirty="0">
                <a:latin typeface="+mj-lt"/>
                <a:ea typeface="Times New Roman" panose="02020603050405020304" pitchFamily="18" charset="0"/>
              </a:rPr>
              <a:t> 2015, </a:t>
            </a:r>
            <a:r>
              <a:rPr lang="es-ES" altLang="es-ES" sz="1100" dirty="0">
                <a:ea typeface="Times New Roman" panose="02020603050405020304" pitchFamily="18" charset="0"/>
              </a:rPr>
              <a:t>Mol </a:t>
            </a:r>
            <a:r>
              <a:rPr lang="es-ES" altLang="es-ES" sz="1100" dirty="0" err="1">
                <a:ea typeface="Times New Roman" panose="02020603050405020304" pitchFamily="18" charset="0"/>
              </a:rPr>
              <a:t>Cell</a:t>
            </a:r>
            <a:r>
              <a:rPr lang="es-ES" altLang="es-ES" sz="1100" dirty="0">
                <a:ea typeface="Times New Roman" panose="02020603050405020304" pitchFamily="18" charset="0"/>
              </a:rPr>
              <a:t> </a:t>
            </a:r>
            <a:r>
              <a:rPr lang="es-ES" altLang="es-ES" sz="1100" dirty="0" err="1">
                <a:ea typeface="Times New Roman" panose="02020603050405020304" pitchFamily="18" charset="0"/>
              </a:rPr>
              <a:t>Biol</a:t>
            </a:r>
            <a:r>
              <a:rPr lang="es-ES" altLang="es-ES" sz="1100" dirty="0">
                <a:ea typeface="Times New Roman" panose="02020603050405020304" pitchFamily="18" charset="0"/>
              </a:rPr>
              <a:t> 2015.</a:t>
            </a:r>
            <a:endParaRPr kumimoji="0" lang="es-ES" altLang="es-ES" sz="1100" b="0" i="0" u="none" strike="noStrike" cap="none" normalizeH="0" baseline="0" dirty="0">
              <a:ln>
                <a:noFill/>
              </a:ln>
              <a:solidFill>
                <a:schemeClr val="tx1"/>
              </a:solidFill>
              <a:effectLst/>
              <a:latin typeface="+mj-lt"/>
            </a:endParaRPr>
          </a:p>
        </p:txBody>
      </p:sp>
      <p:pic>
        <p:nvPicPr>
          <p:cNvPr id="3" name="Vídeo 2">
            <a:hlinkClick r:id="" action="ppaction://media"/>
            <a:extLst>
              <a:ext uri="{FF2B5EF4-FFF2-40B4-BE49-F238E27FC236}">
                <a16:creationId xmlns:a16="http://schemas.microsoft.com/office/drawing/2014/main" id="{10102D02-E30A-6244-B483-94865E028F4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3655634771"/>
      </p:ext>
    </p:extLst>
  </p:cSld>
  <p:clrMapOvr>
    <a:masterClrMapping/>
  </p:clrMapOvr>
  <mc:AlternateContent xmlns:mc="http://schemas.openxmlformats.org/markup-compatibility/2006">
    <mc:Choice xmlns:p14="http://schemas.microsoft.com/office/powerpoint/2010/main" Requires="p14">
      <p:transition spd="slow" p14:dur="2000" advTm="42305"/>
    </mc:Choice>
    <mc:Fallback>
      <p:transition spd="slow" advTm="42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Imagen 2">
            <a:extLst>
              <a:ext uri="{FF2B5EF4-FFF2-40B4-BE49-F238E27FC236}">
                <a16:creationId xmlns:a16="http://schemas.microsoft.com/office/drawing/2014/main" id="{558872F2-B41D-6F42-BCE8-D748C07C5A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875" y="2349500"/>
            <a:ext cx="36195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0" name="CuadroTexto 3">
            <a:extLst>
              <a:ext uri="{FF2B5EF4-FFF2-40B4-BE49-F238E27FC236}">
                <a16:creationId xmlns:a16="http://schemas.microsoft.com/office/drawing/2014/main" id="{C0F44888-A6CF-FB43-B6A6-6756F69502D0}"/>
              </a:ext>
            </a:extLst>
          </p:cNvPr>
          <p:cNvSpPr txBox="1">
            <a:spLocks noChangeArrowheads="1"/>
          </p:cNvSpPr>
          <p:nvPr/>
        </p:nvSpPr>
        <p:spPr bwMode="auto">
          <a:xfrm>
            <a:off x="3460751" y="5472113"/>
            <a:ext cx="665162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lnSpc>
                <a:spcPct val="150000"/>
              </a:lnSpc>
            </a:pPr>
            <a:r>
              <a:rPr lang="en-US" altLang="es-ES" sz="1400">
                <a:solidFill>
                  <a:schemeClr val="tx1"/>
                </a:solidFill>
              </a:rPr>
              <a:t>The </a:t>
            </a:r>
            <a:r>
              <a:rPr lang="en-US" altLang="es-ES" sz="1400">
                <a:solidFill>
                  <a:srgbClr val="C00000"/>
                </a:solidFill>
              </a:rPr>
              <a:t>novel miRNA: hsa-miR-Chr8:96 </a:t>
            </a:r>
            <a:r>
              <a:rPr lang="en-US" altLang="es-ES" sz="1400">
                <a:solidFill>
                  <a:schemeClr val="tx1"/>
                </a:solidFill>
              </a:rPr>
              <a:t>patented by CNIC as </a:t>
            </a:r>
            <a:r>
              <a:rPr lang="en-US" altLang="es-ES" sz="1400" u="sng">
                <a:solidFill>
                  <a:srgbClr val="C00000"/>
                </a:solidFill>
              </a:rPr>
              <a:t>the first Biomarker in plasma </a:t>
            </a:r>
          </a:p>
          <a:p>
            <a:pPr algn="ctr">
              <a:lnSpc>
                <a:spcPct val="150000"/>
              </a:lnSpc>
            </a:pPr>
            <a:r>
              <a:rPr lang="en-US" altLang="es-ES" sz="1400">
                <a:solidFill>
                  <a:schemeClr val="tx1"/>
                </a:solidFill>
              </a:rPr>
              <a:t>specific for  the diagnosis of myocarditis patients</a:t>
            </a:r>
          </a:p>
        </p:txBody>
      </p:sp>
      <p:sp>
        <p:nvSpPr>
          <p:cNvPr id="7171" name="CuadroTexto 4">
            <a:extLst>
              <a:ext uri="{FF2B5EF4-FFF2-40B4-BE49-F238E27FC236}">
                <a16:creationId xmlns:a16="http://schemas.microsoft.com/office/drawing/2014/main" id="{43A738DC-B975-C947-8F84-51C1D0E77236}"/>
              </a:ext>
            </a:extLst>
          </p:cNvPr>
          <p:cNvSpPr txBox="1">
            <a:spLocks noChangeArrowheads="1"/>
          </p:cNvSpPr>
          <p:nvPr/>
        </p:nvSpPr>
        <p:spPr bwMode="auto">
          <a:xfrm>
            <a:off x="3532189" y="663575"/>
            <a:ext cx="6421437"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nSpc>
                <a:spcPct val="200000"/>
              </a:lnSpc>
            </a:pPr>
            <a:r>
              <a:rPr lang="en-US" altLang="es-ES" sz="1200">
                <a:solidFill>
                  <a:schemeClr val="tx1"/>
                </a:solidFill>
              </a:rPr>
              <a:t>. Prevalence of myocarditis remains underestimated due to </a:t>
            </a:r>
            <a:r>
              <a:rPr lang="en-US" altLang="es-ES" sz="1200">
                <a:solidFill>
                  <a:srgbClr val="C00000"/>
                </a:solidFill>
              </a:rPr>
              <a:t>difficulties in diagnosing </a:t>
            </a:r>
            <a:r>
              <a:rPr lang="en-US" altLang="es-ES" sz="1200">
                <a:solidFill>
                  <a:schemeClr val="tx1"/>
                </a:solidFill>
              </a:rPr>
              <a:t>the disease</a:t>
            </a:r>
          </a:p>
          <a:p>
            <a:pPr>
              <a:lnSpc>
                <a:spcPct val="200000"/>
              </a:lnSpc>
            </a:pPr>
            <a:r>
              <a:rPr lang="en-US" altLang="es-ES" sz="1200">
                <a:solidFill>
                  <a:schemeClr val="tx1"/>
                </a:solidFill>
              </a:rPr>
              <a:t>. </a:t>
            </a:r>
            <a:r>
              <a:rPr lang="en-US" altLang="es-ES" sz="1200">
                <a:solidFill>
                  <a:srgbClr val="C00000"/>
                </a:solidFill>
              </a:rPr>
              <a:t>20%</a:t>
            </a:r>
            <a:r>
              <a:rPr lang="en-US" altLang="es-ES" sz="1200">
                <a:solidFill>
                  <a:schemeClr val="tx1"/>
                </a:solidFill>
              </a:rPr>
              <a:t> of myocarditis develop dilated cardiomyopathy (DCM) with </a:t>
            </a:r>
            <a:r>
              <a:rPr lang="en-US" altLang="es-ES" sz="1200">
                <a:solidFill>
                  <a:srgbClr val="C00000"/>
                </a:solidFill>
              </a:rPr>
              <a:t>permanent heart failure</a:t>
            </a:r>
          </a:p>
          <a:p>
            <a:pPr>
              <a:lnSpc>
                <a:spcPct val="200000"/>
              </a:lnSpc>
            </a:pPr>
            <a:r>
              <a:rPr lang="en-US" altLang="es-ES" sz="1200">
                <a:solidFill>
                  <a:schemeClr val="tx1"/>
                </a:solidFill>
              </a:rPr>
              <a:t>. Biopsy-proven myocarditis associates with </a:t>
            </a:r>
            <a:r>
              <a:rPr lang="en-US" altLang="es-ES" sz="1200">
                <a:solidFill>
                  <a:srgbClr val="C00000"/>
                </a:solidFill>
              </a:rPr>
              <a:t>mortality of 19.2%</a:t>
            </a:r>
            <a:r>
              <a:rPr lang="es-ES" altLang="es-ES" sz="1200">
                <a:solidFill>
                  <a:srgbClr val="C00000"/>
                </a:solidFill>
              </a:rPr>
              <a:t> in 4.7 years</a:t>
            </a:r>
            <a:endParaRPr lang="en-US" altLang="es-ES" sz="1200">
              <a:solidFill>
                <a:srgbClr val="C00000"/>
              </a:solidFill>
            </a:endParaRPr>
          </a:p>
        </p:txBody>
      </p:sp>
      <p:sp>
        <p:nvSpPr>
          <p:cNvPr id="7172" name="CuadroTexto 5">
            <a:extLst>
              <a:ext uri="{FF2B5EF4-FFF2-40B4-BE49-F238E27FC236}">
                <a16:creationId xmlns:a16="http://schemas.microsoft.com/office/drawing/2014/main" id="{4CEDA3F9-AD5C-F94D-86A5-EEE01C8480AD}"/>
              </a:ext>
            </a:extLst>
          </p:cNvPr>
          <p:cNvSpPr txBox="1">
            <a:spLocks noChangeArrowheads="1"/>
          </p:cNvSpPr>
          <p:nvPr/>
        </p:nvSpPr>
        <p:spPr bwMode="auto">
          <a:xfrm>
            <a:off x="1843089" y="663576"/>
            <a:ext cx="145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THE PROBLEM</a:t>
            </a:r>
          </a:p>
        </p:txBody>
      </p:sp>
      <p:sp>
        <p:nvSpPr>
          <p:cNvPr id="7173" name="CuadroTexto 6">
            <a:extLst>
              <a:ext uri="{FF2B5EF4-FFF2-40B4-BE49-F238E27FC236}">
                <a16:creationId xmlns:a16="http://schemas.microsoft.com/office/drawing/2014/main" id="{C4DC6DD1-B507-D847-9547-433DFAE45382}"/>
              </a:ext>
            </a:extLst>
          </p:cNvPr>
          <p:cNvSpPr txBox="1">
            <a:spLocks noChangeArrowheads="1"/>
          </p:cNvSpPr>
          <p:nvPr/>
        </p:nvSpPr>
        <p:spPr bwMode="auto">
          <a:xfrm>
            <a:off x="1843088" y="2330451"/>
            <a:ext cx="16811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THE HYPOTHESIS</a:t>
            </a:r>
          </a:p>
        </p:txBody>
      </p:sp>
      <p:sp>
        <p:nvSpPr>
          <p:cNvPr id="7174" name="CuadroTexto 7">
            <a:extLst>
              <a:ext uri="{FF2B5EF4-FFF2-40B4-BE49-F238E27FC236}">
                <a16:creationId xmlns:a16="http://schemas.microsoft.com/office/drawing/2014/main" id="{449EBA81-BEEA-C54B-8313-8E6C74BDA6C8}"/>
              </a:ext>
            </a:extLst>
          </p:cNvPr>
          <p:cNvSpPr txBox="1">
            <a:spLocks noChangeArrowheads="1"/>
          </p:cNvSpPr>
          <p:nvPr/>
        </p:nvSpPr>
        <p:spPr bwMode="auto">
          <a:xfrm>
            <a:off x="1836739" y="5275264"/>
            <a:ext cx="14636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THE SOLUTION</a:t>
            </a:r>
          </a:p>
        </p:txBody>
      </p:sp>
      <p:sp>
        <p:nvSpPr>
          <p:cNvPr id="9" name="CuadroTexto 8">
            <a:extLst>
              <a:ext uri="{FF2B5EF4-FFF2-40B4-BE49-F238E27FC236}">
                <a16:creationId xmlns:a16="http://schemas.microsoft.com/office/drawing/2014/main" id="{BBE830A5-1024-524B-ADE9-10D66D547FE4}"/>
              </a:ext>
            </a:extLst>
          </p:cNvPr>
          <p:cNvSpPr txBox="1"/>
          <p:nvPr/>
        </p:nvSpPr>
        <p:spPr>
          <a:xfrm>
            <a:off x="195576" y="636196"/>
            <a:ext cx="1443723" cy="367105"/>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wrap="square">
            <a:spAutoFit/>
          </a:bodyPr>
          <a:lstStyle/>
          <a:p>
            <a:pPr algn="ctr">
              <a:defRPr/>
            </a:pPr>
            <a:r>
              <a:rPr lang="en-US" dirty="0"/>
              <a:t>Myocarditis</a:t>
            </a:r>
          </a:p>
        </p:txBody>
      </p:sp>
      <p:sp>
        <p:nvSpPr>
          <p:cNvPr id="7176" name="Rectángulo 9">
            <a:extLst>
              <a:ext uri="{FF2B5EF4-FFF2-40B4-BE49-F238E27FC236}">
                <a16:creationId xmlns:a16="http://schemas.microsoft.com/office/drawing/2014/main" id="{FB5C6B1F-5B9C-2647-BE68-8F7B2D359151}"/>
              </a:ext>
            </a:extLst>
          </p:cNvPr>
          <p:cNvSpPr>
            <a:spLocks noChangeArrowheads="1"/>
          </p:cNvSpPr>
          <p:nvPr/>
        </p:nvSpPr>
        <p:spPr bwMode="auto">
          <a:xfrm>
            <a:off x="1774825" y="620714"/>
            <a:ext cx="8497888" cy="1368425"/>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7177" name="Rectángulo 10">
            <a:extLst>
              <a:ext uri="{FF2B5EF4-FFF2-40B4-BE49-F238E27FC236}">
                <a16:creationId xmlns:a16="http://schemas.microsoft.com/office/drawing/2014/main" id="{43BD258B-34EC-C040-B161-026757B3A479}"/>
              </a:ext>
            </a:extLst>
          </p:cNvPr>
          <p:cNvSpPr>
            <a:spLocks noChangeArrowheads="1"/>
          </p:cNvSpPr>
          <p:nvPr/>
        </p:nvSpPr>
        <p:spPr bwMode="auto">
          <a:xfrm>
            <a:off x="1774825" y="2200276"/>
            <a:ext cx="8497888" cy="2803525"/>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7178" name="Rectángulo 11">
            <a:extLst>
              <a:ext uri="{FF2B5EF4-FFF2-40B4-BE49-F238E27FC236}">
                <a16:creationId xmlns:a16="http://schemas.microsoft.com/office/drawing/2014/main" id="{DF99F42F-0CAA-D74E-AEAF-852ADEFC7D98}"/>
              </a:ext>
            </a:extLst>
          </p:cNvPr>
          <p:cNvSpPr>
            <a:spLocks noChangeArrowheads="1"/>
          </p:cNvSpPr>
          <p:nvPr/>
        </p:nvSpPr>
        <p:spPr bwMode="auto">
          <a:xfrm>
            <a:off x="1774825" y="5214939"/>
            <a:ext cx="8497888" cy="1368425"/>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12" name="Rectángulo 11">
            <a:extLst>
              <a:ext uri="{FF2B5EF4-FFF2-40B4-BE49-F238E27FC236}">
                <a16:creationId xmlns:a16="http://schemas.microsoft.com/office/drawing/2014/main" id="{F425CE17-1E10-2C46-B0B0-C9C0984E7114}"/>
              </a:ext>
            </a:extLst>
          </p:cNvPr>
          <p:cNvSpPr/>
          <p:nvPr/>
        </p:nvSpPr>
        <p:spPr>
          <a:xfrm>
            <a:off x="1774825" y="145812"/>
            <a:ext cx="9862700" cy="369332"/>
          </a:xfrm>
          <a:prstGeom prst="rect">
            <a:avLst/>
          </a:prstGeom>
        </p:spPr>
        <p:txBody>
          <a:bodyPr wrap="none">
            <a:spAutoFit/>
          </a:bodyPr>
          <a:lstStyle/>
          <a:p>
            <a:pPr>
              <a:spcAft>
                <a:spcPts val="600"/>
              </a:spcAft>
            </a:pPr>
            <a:r>
              <a:rPr lang="es-ES" dirty="0">
                <a:solidFill>
                  <a:srgbClr val="2D686D"/>
                </a:solidFill>
              </a:rPr>
              <a:t>2. </a:t>
            </a:r>
            <a:r>
              <a:rPr lang="es-ES" dirty="0" err="1">
                <a:solidFill>
                  <a:srgbClr val="2D686D"/>
                </a:solidFill>
              </a:rPr>
              <a:t>The</a:t>
            </a:r>
            <a:r>
              <a:rPr lang="es-ES" dirty="0">
                <a:solidFill>
                  <a:srgbClr val="2D686D"/>
                </a:solidFill>
              </a:rPr>
              <a:t> </a:t>
            </a:r>
            <a:r>
              <a:rPr lang="es-ES" dirty="0" err="1">
                <a:solidFill>
                  <a:srgbClr val="2D686D"/>
                </a:solidFill>
              </a:rPr>
              <a:t>Product</a:t>
            </a:r>
            <a:r>
              <a:rPr lang="es-ES" dirty="0">
                <a:solidFill>
                  <a:srgbClr val="2D686D"/>
                </a:solidFill>
              </a:rPr>
              <a:t>: </a:t>
            </a:r>
            <a:r>
              <a:rPr lang="es-ES" dirty="0" err="1">
                <a:solidFill>
                  <a:srgbClr val="2D686D"/>
                </a:solidFill>
              </a:rPr>
              <a:t>Myobiomark</a:t>
            </a:r>
            <a:r>
              <a:rPr lang="es-ES" dirty="0">
                <a:solidFill>
                  <a:srgbClr val="2D686D"/>
                </a:solidFill>
              </a:rPr>
              <a:t> </a:t>
            </a:r>
            <a:r>
              <a:rPr lang="es-ES" dirty="0" err="1">
                <a:solidFill>
                  <a:srgbClr val="2D686D"/>
                </a:solidFill>
              </a:rPr>
              <a:t>is</a:t>
            </a:r>
            <a:r>
              <a:rPr lang="es-ES" dirty="0">
                <a:solidFill>
                  <a:srgbClr val="2D686D"/>
                </a:solidFill>
              </a:rPr>
              <a:t> a novel human </a:t>
            </a:r>
            <a:r>
              <a:rPr lang="es-ES" dirty="0" err="1">
                <a:solidFill>
                  <a:srgbClr val="2D686D"/>
                </a:solidFill>
              </a:rPr>
              <a:t>microRNA</a:t>
            </a:r>
            <a:r>
              <a:rPr lang="es-ES" dirty="0">
                <a:solidFill>
                  <a:srgbClr val="2D686D"/>
                </a:solidFill>
              </a:rPr>
              <a:t> </a:t>
            </a:r>
            <a:r>
              <a:rPr lang="es-ES" dirty="0" err="1">
                <a:solidFill>
                  <a:srgbClr val="2D686D"/>
                </a:solidFill>
              </a:rPr>
              <a:t>for</a:t>
            </a:r>
            <a:r>
              <a:rPr lang="es-ES" dirty="0">
                <a:solidFill>
                  <a:srgbClr val="2D686D"/>
                </a:solidFill>
              </a:rPr>
              <a:t> </a:t>
            </a:r>
            <a:r>
              <a:rPr lang="es-ES" dirty="0" err="1">
                <a:solidFill>
                  <a:srgbClr val="2D686D"/>
                </a:solidFill>
              </a:rPr>
              <a:t>the</a:t>
            </a:r>
            <a:r>
              <a:rPr lang="es-ES" dirty="0">
                <a:solidFill>
                  <a:srgbClr val="2D686D"/>
                </a:solidFill>
              </a:rPr>
              <a:t> diagnosis of </a:t>
            </a:r>
            <a:r>
              <a:rPr lang="es-ES" dirty="0" err="1">
                <a:solidFill>
                  <a:srgbClr val="2D686D"/>
                </a:solidFill>
              </a:rPr>
              <a:t>acute</a:t>
            </a:r>
            <a:r>
              <a:rPr lang="es-ES" dirty="0">
                <a:solidFill>
                  <a:srgbClr val="2D686D"/>
                </a:solidFill>
              </a:rPr>
              <a:t> </a:t>
            </a:r>
            <a:r>
              <a:rPr lang="es-ES" dirty="0" err="1">
                <a:solidFill>
                  <a:srgbClr val="2D686D"/>
                </a:solidFill>
              </a:rPr>
              <a:t>myocarditis</a:t>
            </a:r>
            <a:endParaRPr lang="es-ES" dirty="0">
              <a:solidFill>
                <a:srgbClr val="2D686D"/>
              </a:solidFill>
            </a:endParaRPr>
          </a:p>
        </p:txBody>
      </p:sp>
      <p:sp>
        <p:nvSpPr>
          <p:cNvPr id="2" name="CuadroTexto 1">
            <a:extLst>
              <a:ext uri="{FF2B5EF4-FFF2-40B4-BE49-F238E27FC236}">
                <a16:creationId xmlns:a16="http://schemas.microsoft.com/office/drawing/2014/main" id="{F08AB748-8F05-CE44-9BB1-5A2CDBABD6DC}"/>
              </a:ext>
            </a:extLst>
          </p:cNvPr>
          <p:cNvSpPr txBox="1"/>
          <p:nvPr/>
        </p:nvSpPr>
        <p:spPr>
          <a:xfrm>
            <a:off x="8104013" y="6213488"/>
            <a:ext cx="1986441" cy="307777"/>
          </a:xfrm>
          <a:prstGeom prst="rect">
            <a:avLst/>
          </a:prstGeom>
          <a:noFill/>
        </p:spPr>
        <p:txBody>
          <a:bodyPr wrap="none" rtlCol="0">
            <a:spAutoFit/>
          </a:bodyPr>
          <a:lstStyle/>
          <a:p>
            <a:r>
              <a:rPr lang="en-US" sz="1400" dirty="0"/>
              <a:t>New </a:t>
            </a:r>
            <a:r>
              <a:rPr lang="en-US" sz="1400" dirty="0" err="1"/>
              <a:t>Engl</a:t>
            </a:r>
            <a:r>
              <a:rPr lang="en-US" sz="1400" dirty="0"/>
              <a:t> J Med, 2020</a:t>
            </a:r>
          </a:p>
        </p:txBody>
      </p:sp>
      <p:pic>
        <p:nvPicPr>
          <p:cNvPr id="4" name="Vídeo 3">
            <a:hlinkClick r:id="" action="ppaction://media"/>
            <a:extLst>
              <a:ext uri="{FF2B5EF4-FFF2-40B4-BE49-F238E27FC236}">
                <a16:creationId xmlns:a16="http://schemas.microsoft.com/office/drawing/2014/main" id="{DFB2D0D2-3A73-AD4C-A2B6-994CA027765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3251091956"/>
      </p:ext>
    </p:extLst>
  </p:cSld>
  <p:clrMapOvr>
    <a:masterClrMapping/>
  </p:clrMapOvr>
  <mc:AlternateContent xmlns:mc="http://schemas.openxmlformats.org/markup-compatibility/2006">
    <mc:Choice xmlns:p14="http://schemas.microsoft.com/office/powerpoint/2010/main" Requires="p14">
      <p:transition spd="slow" p14:dur="2000" advTm="66746"/>
    </mc:Choice>
    <mc:Fallback>
      <p:transition spd="slow" advTm="667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CuadroTexto 3">
            <a:extLst>
              <a:ext uri="{FF2B5EF4-FFF2-40B4-BE49-F238E27FC236}">
                <a16:creationId xmlns:a16="http://schemas.microsoft.com/office/drawing/2014/main" id="{F0371F02-5062-9640-8D47-05987B75831B}"/>
              </a:ext>
            </a:extLst>
          </p:cNvPr>
          <p:cNvSpPr txBox="1">
            <a:spLocks noChangeArrowheads="1"/>
          </p:cNvSpPr>
          <p:nvPr/>
        </p:nvSpPr>
        <p:spPr bwMode="auto">
          <a:xfrm>
            <a:off x="2655888" y="4149726"/>
            <a:ext cx="16875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000"/>
              <a:t>Jessup M. et al., JACC 2018</a:t>
            </a:r>
          </a:p>
        </p:txBody>
      </p:sp>
      <p:pic>
        <p:nvPicPr>
          <p:cNvPr id="10242" name="Imagen 5">
            <a:extLst>
              <a:ext uri="{FF2B5EF4-FFF2-40B4-BE49-F238E27FC236}">
                <a16:creationId xmlns:a16="http://schemas.microsoft.com/office/drawing/2014/main" id="{12F08584-40BC-2649-AC08-300B104A7B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113" y="1089026"/>
            <a:ext cx="7739062"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CuadroTexto 6">
            <a:extLst>
              <a:ext uri="{FF2B5EF4-FFF2-40B4-BE49-F238E27FC236}">
                <a16:creationId xmlns:a16="http://schemas.microsoft.com/office/drawing/2014/main" id="{E24301F4-687D-DE43-839E-9E269EF8BF4C}"/>
              </a:ext>
            </a:extLst>
          </p:cNvPr>
          <p:cNvSpPr txBox="1">
            <a:spLocks noChangeArrowheads="1"/>
          </p:cNvSpPr>
          <p:nvPr/>
        </p:nvSpPr>
        <p:spPr bwMode="auto">
          <a:xfrm>
            <a:off x="2116138" y="6267451"/>
            <a:ext cx="2767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000"/>
              <a:t>Neupane B. et al., </a:t>
            </a:r>
            <a:r>
              <a:rPr lang="en-US" altLang="es-ES" sz="1000" i="1"/>
              <a:t>Personalized Medicine</a:t>
            </a:r>
            <a:r>
              <a:rPr lang="en-US" altLang="es-ES" sz="1000"/>
              <a:t>, 2018</a:t>
            </a:r>
          </a:p>
        </p:txBody>
      </p:sp>
      <p:sp>
        <p:nvSpPr>
          <p:cNvPr id="10244" name="Flecha derecha 7">
            <a:extLst>
              <a:ext uri="{FF2B5EF4-FFF2-40B4-BE49-F238E27FC236}">
                <a16:creationId xmlns:a16="http://schemas.microsoft.com/office/drawing/2014/main" id="{22839A31-622A-C74F-BC16-D8987F9FB622}"/>
              </a:ext>
            </a:extLst>
          </p:cNvPr>
          <p:cNvSpPr>
            <a:spLocks noChangeArrowheads="1"/>
          </p:cNvSpPr>
          <p:nvPr/>
        </p:nvSpPr>
        <p:spPr bwMode="auto">
          <a:xfrm>
            <a:off x="2206625" y="1557339"/>
            <a:ext cx="215900" cy="71437"/>
          </a:xfrm>
          <a:prstGeom prst="rightArrow">
            <a:avLst>
              <a:gd name="adj1" fmla="val 50000"/>
              <a:gd name="adj2" fmla="val 50371"/>
            </a:avLst>
          </a:prstGeom>
          <a:solidFill>
            <a:srgbClr val="FF0000"/>
          </a:solidFill>
          <a:ln w="9525" algn="ctr">
            <a:solidFill>
              <a:srgbClr val="FF0000"/>
            </a:solidFill>
            <a:round/>
            <a:headEnd/>
            <a:tailEnd/>
          </a:ln>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sp>
        <p:nvSpPr>
          <p:cNvPr id="10245" name="Flecha derecha 8">
            <a:extLst>
              <a:ext uri="{FF2B5EF4-FFF2-40B4-BE49-F238E27FC236}">
                <a16:creationId xmlns:a16="http://schemas.microsoft.com/office/drawing/2014/main" id="{3FC68631-C804-E14E-8C85-111E9361E298}"/>
              </a:ext>
            </a:extLst>
          </p:cNvPr>
          <p:cNvSpPr>
            <a:spLocks noChangeArrowheads="1"/>
          </p:cNvSpPr>
          <p:nvPr/>
        </p:nvSpPr>
        <p:spPr bwMode="auto">
          <a:xfrm>
            <a:off x="2208213" y="3068639"/>
            <a:ext cx="215900" cy="73025"/>
          </a:xfrm>
          <a:prstGeom prst="rightArrow">
            <a:avLst>
              <a:gd name="adj1" fmla="val 50000"/>
              <a:gd name="adj2" fmla="val 49275"/>
            </a:avLst>
          </a:prstGeom>
          <a:solidFill>
            <a:srgbClr val="FF0000"/>
          </a:solidFill>
          <a:ln w="9525" algn="ctr">
            <a:solidFill>
              <a:srgbClr val="FF0000"/>
            </a:solidFill>
            <a:round/>
            <a:headEnd/>
            <a:tailEnd/>
          </a:ln>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sp>
        <p:nvSpPr>
          <p:cNvPr id="10246" name="Flecha derecha 9">
            <a:extLst>
              <a:ext uri="{FF2B5EF4-FFF2-40B4-BE49-F238E27FC236}">
                <a16:creationId xmlns:a16="http://schemas.microsoft.com/office/drawing/2014/main" id="{13CACE19-FEC3-7145-BE24-A1547E040580}"/>
              </a:ext>
            </a:extLst>
          </p:cNvPr>
          <p:cNvSpPr>
            <a:spLocks noChangeArrowheads="1"/>
          </p:cNvSpPr>
          <p:nvPr/>
        </p:nvSpPr>
        <p:spPr bwMode="auto">
          <a:xfrm>
            <a:off x="2206625" y="5013325"/>
            <a:ext cx="215900" cy="71438"/>
          </a:xfrm>
          <a:prstGeom prst="rightArrow">
            <a:avLst>
              <a:gd name="adj1" fmla="val 50000"/>
              <a:gd name="adj2" fmla="val 50370"/>
            </a:avLst>
          </a:prstGeom>
          <a:solidFill>
            <a:srgbClr val="FF0000"/>
          </a:solidFill>
          <a:ln w="9525" algn="ctr">
            <a:solidFill>
              <a:srgbClr val="FF0000"/>
            </a:solidFill>
            <a:round/>
            <a:headEnd/>
            <a:tailEnd/>
          </a:ln>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sp>
        <p:nvSpPr>
          <p:cNvPr id="10247" name="Flecha derecha 10">
            <a:extLst>
              <a:ext uri="{FF2B5EF4-FFF2-40B4-BE49-F238E27FC236}">
                <a16:creationId xmlns:a16="http://schemas.microsoft.com/office/drawing/2014/main" id="{17885B4A-63AE-E445-9027-4CE916D6D7D4}"/>
              </a:ext>
            </a:extLst>
          </p:cNvPr>
          <p:cNvSpPr>
            <a:spLocks noChangeArrowheads="1"/>
          </p:cNvSpPr>
          <p:nvPr/>
        </p:nvSpPr>
        <p:spPr bwMode="auto">
          <a:xfrm>
            <a:off x="2228850" y="4359275"/>
            <a:ext cx="215900" cy="71438"/>
          </a:xfrm>
          <a:prstGeom prst="rightArrow">
            <a:avLst>
              <a:gd name="adj1" fmla="val 50000"/>
              <a:gd name="adj2" fmla="val 50370"/>
            </a:avLst>
          </a:prstGeom>
          <a:solidFill>
            <a:srgbClr val="FF0000"/>
          </a:solidFill>
          <a:ln w="9525" algn="ctr">
            <a:solidFill>
              <a:srgbClr val="FF0000"/>
            </a:solidFill>
            <a:round/>
            <a:headEnd/>
            <a:tailEnd/>
          </a:ln>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cxnSp>
        <p:nvCxnSpPr>
          <p:cNvPr id="10248" name="Conector recto 2">
            <a:extLst>
              <a:ext uri="{FF2B5EF4-FFF2-40B4-BE49-F238E27FC236}">
                <a16:creationId xmlns:a16="http://schemas.microsoft.com/office/drawing/2014/main" id="{9BBBF418-15BB-DB4C-B0A2-16E16F0BD7AF}"/>
              </a:ext>
            </a:extLst>
          </p:cNvPr>
          <p:cNvCxnSpPr>
            <a:cxnSpLocks noChangeShapeType="1"/>
          </p:cNvCxnSpPr>
          <p:nvPr/>
        </p:nvCxnSpPr>
        <p:spPr bwMode="auto">
          <a:xfrm>
            <a:off x="2640014" y="5084763"/>
            <a:ext cx="6751637" cy="0"/>
          </a:xfrm>
          <a:prstGeom prst="line">
            <a:avLst/>
          </a:prstGeom>
          <a:noFill/>
          <a:ln w="19050" algn="ctr">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249" name="CuadroTexto 3">
            <a:extLst>
              <a:ext uri="{FF2B5EF4-FFF2-40B4-BE49-F238E27FC236}">
                <a16:creationId xmlns:a16="http://schemas.microsoft.com/office/drawing/2014/main" id="{F9F3AC01-6D0E-1C46-BEBB-9ADC53C1E39E}"/>
              </a:ext>
            </a:extLst>
          </p:cNvPr>
          <p:cNvSpPr txBox="1">
            <a:spLocks noChangeArrowheads="1"/>
          </p:cNvSpPr>
          <p:nvPr/>
        </p:nvSpPr>
        <p:spPr bwMode="auto">
          <a:xfrm>
            <a:off x="3792538" y="415925"/>
            <a:ext cx="51816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A clinical need for non-invasive biomarkers for myocarditis</a:t>
            </a:r>
          </a:p>
        </p:txBody>
      </p:sp>
      <p:pic>
        <p:nvPicPr>
          <p:cNvPr id="2" name="Vídeo 1">
            <a:hlinkClick r:id="" action="ppaction://media"/>
            <a:extLst>
              <a:ext uri="{FF2B5EF4-FFF2-40B4-BE49-F238E27FC236}">
                <a16:creationId xmlns:a16="http://schemas.microsoft.com/office/drawing/2014/main" id="{B961B81B-17BC-B347-8B56-A689BE60F2F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714154973"/>
      </p:ext>
    </p:extLst>
  </p:cSld>
  <p:clrMapOvr>
    <a:masterClrMapping/>
  </p:clrMapOvr>
  <mc:AlternateContent xmlns:mc="http://schemas.openxmlformats.org/markup-compatibility/2006">
    <mc:Choice xmlns:p14="http://schemas.microsoft.com/office/powerpoint/2010/main" Requires="p14">
      <p:transition spd="slow" p14:dur="2000" advTm="27560"/>
    </mc:Choice>
    <mc:Fallback>
      <p:transition spd="slow" advTm="275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4">
            <a:extLst>
              <a:ext uri="{FF2B5EF4-FFF2-40B4-BE49-F238E27FC236}">
                <a16:creationId xmlns:a16="http://schemas.microsoft.com/office/drawing/2014/main" id="{AA6CB142-D463-0441-8581-459A82CDD391}"/>
              </a:ext>
            </a:extLst>
          </p:cNvPr>
          <p:cNvSpPr txBox="1">
            <a:spLocks noChangeArrowheads="1"/>
          </p:cNvSpPr>
          <p:nvPr/>
        </p:nvSpPr>
        <p:spPr bwMode="auto">
          <a:xfrm>
            <a:off x="1612762" y="5455118"/>
            <a:ext cx="7200900" cy="116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nSpc>
                <a:spcPct val="150000"/>
              </a:lnSpc>
              <a:spcBef>
                <a:spcPct val="0"/>
              </a:spcBef>
            </a:pPr>
            <a:r>
              <a:rPr lang="en-US" altLang="es-ES" sz="1200" dirty="0">
                <a:solidFill>
                  <a:srgbClr val="C00000"/>
                </a:solidFill>
                <a:latin typeface="Arial" panose="020B0604020202020204" pitchFamily="34" charset="0"/>
                <a:cs typeface="Arial" panose="020B0604020202020204" pitchFamily="34" charset="0"/>
              </a:rPr>
              <a:t>- Myocarditis mimics acute myocardial infarction in its clinical presentation</a:t>
            </a:r>
          </a:p>
          <a:p>
            <a:pPr>
              <a:lnSpc>
                <a:spcPct val="150000"/>
              </a:lnSpc>
              <a:spcBef>
                <a:spcPct val="0"/>
              </a:spcBef>
            </a:pPr>
            <a:r>
              <a:rPr lang="en-US" altLang="es-ES" sz="1200" dirty="0">
                <a:solidFill>
                  <a:srgbClr val="C00000"/>
                </a:solidFill>
                <a:latin typeface="Arial" panose="020B0604020202020204" pitchFamily="34" charset="0"/>
                <a:cs typeface="Arial" panose="020B0604020202020204" pitchFamily="34" charset="0"/>
              </a:rPr>
              <a:t>- Troponins are not specific for Myocarditis</a:t>
            </a:r>
          </a:p>
          <a:p>
            <a:pPr>
              <a:lnSpc>
                <a:spcPct val="150000"/>
              </a:lnSpc>
              <a:spcBef>
                <a:spcPct val="0"/>
              </a:spcBef>
            </a:pPr>
            <a:r>
              <a:rPr lang="en-US" altLang="es-ES" sz="1200" dirty="0">
                <a:solidFill>
                  <a:srgbClr val="C00000"/>
                </a:solidFill>
                <a:latin typeface="Arial" panose="020B0604020202020204" pitchFamily="34" charset="0"/>
                <a:cs typeface="Arial" panose="020B0604020202020204" pitchFamily="34" charset="0"/>
              </a:rPr>
              <a:t>- Angiography is invasive and needs EMB or CMR for a final recommendation </a:t>
            </a:r>
          </a:p>
          <a:p>
            <a:pPr>
              <a:lnSpc>
                <a:spcPct val="150000"/>
              </a:lnSpc>
              <a:spcBef>
                <a:spcPct val="0"/>
              </a:spcBef>
            </a:pPr>
            <a:r>
              <a:rPr lang="en-US" altLang="es-ES" sz="1200" dirty="0">
                <a:solidFill>
                  <a:srgbClr val="C00000"/>
                </a:solidFill>
                <a:latin typeface="Arial" panose="020B0604020202020204" pitchFamily="34" charset="0"/>
                <a:cs typeface="Arial" panose="020B0604020202020204" pitchFamily="34" charset="0"/>
              </a:rPr>
              <a:t>- CMR not available/adequate for everyone (small villages, pregnant women, etc.)</a:t>
            </a:r>
          </a:p>
        </p:txBody>
      </p:sp>
      <p:pic>
        <p:nvPicPr>
          <p:cNvPr id="11266" name="Picture 11">
            <a:extLst>
              <a:ext uri="{FF2B5EF4-FFF2-40B4-BE49-F238E27FC236}">
                <a16:creationId xmlns:a16="http://schemas.microsoft.com/office/drawing/2014/main" id="{E42B16D8-6C8C-EF43-91F7-01A98EC8DD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38863" y="2005013"/>
            <a:ext cx="2368550" cy="127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12">
            <a:extLst>
              <a:ext uri="{FF2B5EF4-FFF2-40B4-BE49-F238E27FC236}">
                <a16:creationId xmlns:a16="http://schemas.microsoft.com/office/drawing/2014/main" id="{1BB48451-A02C-1446-8092-D1F7A42E6F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7438" y="3654426"/>
            <a:ext cx="2271712"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3">
            <a:extLst>
              <a:ext uri="{FF2B5EF4-FFF2-40B4-BE49-F238E27FC236}">
                <a16:creationId xmlns:a16="http://schemas.microsoft.com/office/drawing/2014/main" id="{C39A5456-7ED1-BA4B-8CE1-DAD8D8A23D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4382" r="50221"/>
          <a:stretch>
            <a:fillRect/>
          </a:stretch>
        </p:blipFill>
        <p:spPr bwMode="auto">
          <a:xfrm>
            <a:off x="8823325" y="3654426"/>
            <a:ext cx="1593850"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16">
            <a:extLst>
              <a:ext uri="{FF2B5EF4-FFF2-40B4-BE49-F238E27FC236}">
                <a16:creationId xmlns:a16="http://schemas.microsoft.com/office/drawing/2014/main" id="{3A9C1289-D25B-314E-BE33-A379551D960A}"/>
              </a:ext>
            </a:extLst>
          </p:cNvPr>
          <p:cNvSpPr txBox="1">
            <a:spLocks noChangeArrowheads="1"/>
          </p:cNvSpPr>
          <p:nvPr/>
        </p:nvSpPr>
        <p:spPr bwMode="auto">
          <a:xfrm>
            <a:off x="6037263" y="3233738"/>
            <a:ext cx="39560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_tradnl" altLang="es-ES" sz="1000">
                <a:latin typeface="Arial" panose="020B0604020202020204" pitchFamily="34" charset="0"/>
                <a:cs typeface="Arial" panose="020B0604020202020204" pitchFamily="34" charset="0"/>
              </a:rPr>
              <a:t>Troponins and ST-segment elevation</a:t>
            </a:r>
            <a:endParaRPr lang="en-US" altLang="es-ES" sz="1000">
              <a:latin typeface="Arial" panose="020B0604020202020204" pitchFamily="34" charset="0"/>
              <a:cs typeface="Arial" panose="020B0604020202020204" pitchFamily="34" charset="0"/>
            </a:endParaRPr>
          </a:p>
        </p:txBody>
      </p:sp>
      <p:sp>
        <p:nvSpPr>
          <p:cNvPr id="11270" name="TextBox 17">
            <a:extLst>
              <a:ext uri="{FF2B5EF4-FFF2-40B4-BE49-F238E27FC236}">
                <a16:creationId xmlns:a16="http://schemas.microsoft.com/office/drawing/2014/main" id="{54131F7A-5C86-1F49-9157-0231681F8668}"/>
              </a:ext>
            </a:extLst>
          </p:cNvPr>
          <p:cNvSpPr txBox="1">
            <a:spLocks noChangeArrowheads="1"/>
          </p:cNvSpPr>
          <p:nvPr/>
        </p:nvSpPr>
        <p:spPr bwMode="auto">
          <a:xfrm>
            <a:off x="6596063" y="5095876"/>
            <a:ext cx="23796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_tradnl" altLang="es-ES" sz="1000">
                <a:latin typeface="Arial" panose="020B0604020202020204" pitchFamily="34" charset="0"/>
                <a:cs typeface="Arial" panose="020B0604020202020204" pitchFamily="34" charset="0"/>
              </a:rPr>
              <a:t>Ventricular dilation</a:t>
            </a:r>
            <a:endParaRPr lang="en-US" altLang="es-ES" sz="1000">
              <a:latin typeface="Arial" panose="020B0604020202020204" pitchFamily="34" charset="0"/>
              <a:cs typeface="Arial" panose="020B0604020202020204" pitchFamily="34" charset="0"/>
            </a:endParaRPr>
          </a:p>
        </p:txBody>
      </p:sp>
      <p:sp>
        <p:nvSpPr>
          <p:cNvPr id="11271" name="TextBox 18">
            <a:extLst>
              <a:ext uri="{FF2B5EF4-FFF2-40B4-BE49-F238E27FC236}">
                <a16:creationId xmlns:a16="http://schemas.microsoft.com/office/drawing/2014/main" id="{84D59A8B-81FE-AC42-8725-AF82277A29E7}"/>
              </a:ext>
            </a:extLst>
          </p:cNvPr>
          <p:cNvSpPr txBox="1">
            <a:spLocks noChangeArrowheads="1"/>
          </p:cNvSpPr>
          <p:nvPr/>
        </p:nvSpPr>
        <p:spPr bwMode="auto">
          <a:xfrm>
            <a:off x="9237663" y="5175251"/>
            <a:ext cx="25781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_tradnl" altLang="es-ES" sz="1000">
                <a:latin typeface="Arial" panose="020B0604020202020204" pitchFamily="34" charset="0"/>
                <a:cs typeface="Arial" panose="020B0604020202020204" pitchFamily="34" charset="0"/>
              </a:rPr>
              <a:t>Infiltrating cells</a:t>
            </a:r>
            <a:endParaRPr lang="en-US" altLang="es-ES" sz="1000">
              <a:latin typeface="Arial" panose="020B0604020202020204" pitchFamily="34" charset="0"/>
              <a:cs typeface="Arial" panose="020B0604020202020204" pitchFamily="34" charset="0"/>
            </a:endParaRPr>
          </a:p>
        </p:txBody>
      </p:sp>
      <p:pic>
        <p:nvPicPr>
          <p:cNvPr id="11272" name="Picture 19">
            <a:extLst>
              <a:ext uri="{FF2B5EF4-FFF2-40B4-BE49-F238E27FC236}">
                <a16:creationId xmlns:a16="http://schemas.microsoft.com/office/drawing/2014/main" id="{4615DD2F-D774-D749-8E14-C9B854CD1C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7626" y="1970088"/>
            <a:ext cx="14763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TextBox 20">
            <a:extLst>
              <a:ext uri="{FF2B5EF4-FFF2-40B4-BE49-F238E27FC236}">
                <a16:creationId xmlns:a16="http://schemas.microsoft.com/office/drawing/2014/main" id="{1BA6A514-DC75-E74C-9781-ADE9E727472C}"/>
              </a:ext>
            </a:extLst>
          </p:cNvPr>
          <p:cNvSpPr txBox="1">
            <a:spLocks noChangeArrowheads="1"/>
          </p:cNvSpPr>
          <p:nvPr/>
        </p:nvSpPr>
        <p:spPr bwMode="auto">
          <a:xfrm>
            <a:off x="8707439" y="3194050"/>
            <a:ext cx="1938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s-ES_tradnl" altLang="es-ES" sz="1000">
                <a:latin typeface="Arial" panose="020B0604020202020204" pitchFamily="34" charset="0"/>
                <a:cs typeface="Arial" panose="020B0604020202020204" pitchFamily="34" charset="0"/>
              </a:rPr>
              <a:t>Cardiomegaly and </a:t>
            </a:r>
          </a:p>
          <a:p>
            <a:pPr algn="ctr">
              <a:spcBef>
                <a:spcPct val="0"/>
              </a:spcBef>
            </a:pPr>
            <a:r>
              <a:rPr lang="en-US" altLang="es-ES" sz="1000">
                <a:latin typeface="Arial" panose="020B0604020202020204" pitchFamily="34" charset="0"/>
                <a:cs typeface="Arial" panose="020B0604020202020204" pitchFamily="34" charset="0"/>
              </a:rPr>
              <a:t>pulmonary</a:t>
            </a:r>
            <a:r>
              <a:rPr lang="es-ES_tradnl" altLang="es-ES" sz="1000">
                <a:latin typeface="Arial" panose="020B0604020202020204" pitchFamily="34" charset="0"/>
                <a:cs typeface="Arial" panose="020B0604020202020204" pitchFamily="34" charset="0"/>
              </a:rPr>
              <a:t> congestion</a:t>
            </a:r>
            <a:endParaRPr lang="en-US" altLang="es-ES" sz="1000">
              <a:latin typeface="Arial" panose="020B0604020202020204" pitchFamily="34" charset="0"/>
              <a:cs typeface="Arial" panose="020B0604020202020204" pitchFamily="34" charset="0"/>
            </a:endParaRPr>
          </a:p>
        </p:txBody>
      </p:sp>
      <p:sp>
        <p:nvSpPr>
          <p:cNvPr id="11274" name="TextBox 21">
            <a:extLst>
              <a:ext uri="{FF2B5EF4-FFF2-40B4-BE49-F238E27FC236}">
                <a16:creationId xmlns:a16="http://schemas.microsoft.com/office/drawing/2014/main" id="{0F70B488-5A96-5847-9189-8D199184CA5E}"/>
              </a:ext>
            </a:extLst>
          </p:cNvPr>
          <p:cNvSpPr txBox="1">
            <a:spLocks noChangeArrowheads="1"/>
          </p:cNvSpPr>
          <p:nvPr/>
        </p:nvSpPr>
        <p:spPr bwMode="auto">
          <a:xfrm>
            <a:off x="6861175" y="5368925"/>
            <a:ext cx="35179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s-ES" altLang="es-ES" sz="1000">
                <a:latin typeface="Arial" panose="020B0604020202020204" pitchFamily="34" charset="0"/>
                <a:cs typeface="Arial" panose="020B0604020202020204" pitchFamily="34" charset="0"/>
              </a:rPr>
              <a:t>9 months-old girl died due to an underdiagnosed and mistreated </a:t>
            </a:r>
            <a:r>
              <a:rPr lang="en-US" altLang="es-ES" sz="1000">
                <a:latin typeface="Arial" panose="020B0604020202020204" pitchFamily="34" charset="0"/>
                <a:cs typeface="Arial" panose="020B0604020202020204" pitchFamily="34" charset="0"/>
              </a:rPr>
              <a:t>fulminant</a:t>
            </a:r>
            <a:r>
              <a:rPr lang="es-ES" altLang="es-ES" sz="1000">
                <a:latin typeface="Arial" panose="020B0604020202020204" pitchFamily="34" charset="0"/>
                <a:cs typeface="Arial" panose="020B0604020202020204" pitchFamily="34" charset="0"/>
              </a:rPr>
              <a:t> myocarditis</a:t>
            </a:r>
            <a:endParaRPr lang="en-US" altLang="es-ES" sz="1000">
              <a:latin typeface="Arial" panose="020B0604020202020204" pitchFamily="34" charset="0"/>
              <a:cs typeface="Arial" panose="020B0604020202020204" pitchFamily="34" charset="0"/>
            </a:endParaRPr>
          </a:p>
        </p:txBody>
      </p:sp>
      <p:pic>
        <p:nvPicPr>
          <p:cNvPr id="11275" name="Picture 6">
            <a:extLst>
              <a:ext uri="{FF2B5EF4-FFF2-40B4-BE49-F238E27FC236}">
                <a16:creationId xmlns:a16="http://schemas.microsoft.com/office/drawing/2014/main" id="{E55111C8-8B69-894A-91E6-5CDBD5DEEA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67438" y="315914"/>
            <a:ext cx="4246562" cy="154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7">
            <a:extLst>
              <a:ext uri="{FF2B5EF4-FFF2-40B4-BE49-F238E27FC236}">
                <a16:creationId xmlns:a16="http://schemas.microsoft.com/office/drawing/2014/main" id="{3E902CD0-2244-9B42-9E6E-5D2C3B36086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92314" y="2941638"/>
            <a:ext cx="36528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22">
            <a:extLst>
              <a:ext uri="{FF2B5EF4-FFF2-40B4-BE49-F238E27FC236}">
                <a16:creationId xmlns:a16="http://schemas.microsoft.com/office/drawing/2014/main" id="{301A825F-178C-8741-8304-FB8E97A28E3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70100" y="4125914"/>
            <a:ext cx="3652838"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Picture 1">
            <a:extLst>
              <a:ext uri="{FF2B5EF4-FFF2-40B4-BE49-F238E27FC236}">
                <a16:creationId xmlns:a16="http://schemas.microsoft.com/office/drawing/2014/main" id="{AD586046-399B-4841-AD74-8D559DC29DE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47876" y="1524000"/>
            <a:ext cx="365601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Picture 2">
            <a:extLst>
              <a:ext uri="{FF2B5EF4-FFF2-40B4-BE49-F238E27FC236}">
                <a16:creationId xmlns:a16="http://schemas.microsoft.com/office/drawing/2014/main" id="{E83F6B5C-2F2B-4549-89AF-A9E89923BE6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087564" y="747714"/>
            <a:ext cx="3652837"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Picture 3">
            <a:extLst>
              <a:ext uri="{FF2B5EF4-FFF2-40B4-BE49-F238E27FC236}">
                <a16:creationId xmlns:a16="http://schemas.microsoft.com/office/drawing/2014/main" id="{633936CC-B32C-4340-B96B-F679E907A1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97088" y="1295400"/>
            <a:ext cx="36258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9">
            <a:extLst>
              <a:ext uri="{FF2B5EF4-FFF2-40B4-BE49-F238E27FC236}">
                <a16:creationId xmlns:a16="http://schemas.microsoft.com/office/drawing/2014/main" id="{1E1AFEB9-996D-E94C-A09A-405AF013E03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46514" y="1322389"/>
            <a:ext cx="18494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2" name="CuadroTexto 8">
            <a:extLst>
              <a:ext uri="{FF2B5EF4-FFF2-40B4-BE49-F238E27FC236}">
                <a16:creationId xmlns:a16="http://schemas.microsoft.com/office/drawing/2014/main" id="{7D967967-72A7-8648-B1A9-C3AF232D2F3D}"/>
              </a:ext>
            </a:extLst>
          </p:cNvPr>
          <p:cNvSpPr txBox="1">
            <a:spLocks noChangeArrowheads="1"/>
          </p:cNvSpPr>
          <p:nvPr/>
        </p:nvSpPr>
        <p:spPr bwMode="auto">
          <a:xfrm>
            <a:off x="1612762" y="104543"/>
            <a:ext cx="34448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a:solidFill>
                  <a:srgbClr val="C00000"/>
                </a:solidFill>
              </a:rPr>
              <a:t>The problem of diagnosis</a:t>
            </a:r>
            <a:endParaRPr lang="en-US" altLang="es-ES" sz="2800">
              <a:solidFill>
                <a:srgbClr val="C00000"/>
              </a:solidFill>
            </a:endParaRPr>
          </a:p>
        </p:txBody>
      </p:sp>
      <p:pic>
        <p:nvPicPr>
          <p:cNvPr id="2" name="Vídeo 1">
            <a:hlinkClick r:id="" action="ppaction://media"/>
            <a:extLst>
              <a:ext uri="{FF2B5EF4-FFF2-40B4-BE49-F238E27FC236}">
                <a16:creationId xmlns:a16="http://schemas.microsoft.com/office/drawing/2014/main" id="{6B692C0E-BE52-6643-A780-6C80923A6AF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6"/>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4274135581"/>
      </p:ext>
    </p:extLst>
  </p:cSld>
  <p:clrMapOvr>
    <a:masterClrMapping/>
  </p:clrMapOvr>
  <mc:AlternateContent xmlns:mc="http://schemas.openxmlformats.org/markup-compatibility/2006">
    <mc:Choice xmlns:p14="http://schemas.microsoft.com/office/powerpoint/2010/main" Requires="p14">
      <p:transition spd="slow" p14:dur="2000" advTm="97040"/>
    </mc:Choice>
    <mc:Fallback>
      <p:transition spd="slow" advTm="97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CuadroTexto 3">
            <a:extLst>
              <a:ext uri="{FF2B5EF4-FFF2-40B4-BE49-F238E27FC236}">
                <a16:creationId xmlns:a16="http://schemas.microsoft.com/office/drawing/2014/main" id="{86FB64A2-DBA3-3E42-B1C3-5D46360B474F}"/>
              </a:ext>
            </a:extLst>
          </p:cNvPr>
          <p:cNvSpPr txBox="1">
            <a:spLocks noChangeArrowheads="1"/>
          </p:cNvSpPr>
          <p:nvPr/>
        </p:nvSpPr>
        <p:spPr bwMode="auto">
          <a:xfrm>
            <a:off x="2095500" y="4884738"/>
            <a:ext cx="8420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eaLnBrk="1" hangingPunct="1">
              <a:spcBef>
                <a:spcPct val="0"/>
              </a:spcBef>
            </a:pPr>
            <a:r>
              <a:rPr lang="en-US" altLang="es-ES" sz="1600">
                <a:solidFill>
                  <a:srgbClr val="1B20F9"/>
                </a:solidFill>
                <a:latin typeface="Calibri" panose="020F0502020204030204" pitchFamily="34" charset="0"/>
              </a:rPr>
              <a:t>EMB is not commonly performed due to safety reasons:</a:t>
            </a:r>
          </a:p>
          <a:p>
            <a:pPr algn="ctr" eaLnBrk="1" hangingPunct="1">
              <a:spcBef>
                <a:spcPct val="0"/>
              </a:spcBef>
            </a:pPr>
            <a:r>
              <a:rPr lang="en-US" altLang="es-ES" sz="1600">
                <a:solidFill>
                  <a:srgbClr val="1B20F9"/>
                </a:solidFill>
                <a:latin typeface="Calibri" panose="020F0502020204030204" pitchFamily="34" charset="0"/>
              </a:rPr>
              <a:t>6% complications</a:t>
            </a:r>
          </a:p>
          <a:p>
            <a:pPr algn="ctr" eaLnBrk="1" hangingPunct="1">
              <a:spcBef>
                <a:spcPct val="0"/>
              </a:spcBef>
            </a:pPr>
            <a:r>
              <a:rPr lang="en-US" altLang="es-ES" sz="1600">
                <a:solidFill>
                  <a:srgbClr val="1B20F9"/>
                </a:solidFill>
                <a:latin typeface="Calibri" panose="020F0502020204030204" pitchFamily="34" charset="0"/>
              </a:rPr>
              <a:t>0,4% incidence of death due to perforation</a:t>
            </a:r>
          </a:p>
        </p:txBody>
      </p:sp>
      <p:sp>
        <p:nvSpPr>
          <p:cNvPr id="13314" name="TextBox 7">
            <a:extLst>
              <a:ext uri="{FF2B5EF4-FFF2-40B4-BE49-F238E27FC236}">
                <a16:creationId xmlns:a16="http://schemas.microsoft.com/office/drawing/2014/main" id="{49E7907A-8001-934A-A571-A5A260285196}"/>
              </a:ext>
            </a:extLst>
          </p:cNvPr>
          <p:cNvSpPr txBox="1">
            <a:spLocks noChangeArrowheads="1"/>
          </p:cNvSpPr>
          <p:nvPr/>
        </p:nvSpPr>
        <p:spPr bwMode="auto">
          <a:xfrm flipH="1">
            <a:off x="2095500" y="1000125"/>
            <a:ext cx="8915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r>
              <a:rPr lang="en-US" altLang="es-ES" sz="1600">
                <a:solidFill>
                  <a:srgbClr val="000000"/>
                </a:solidFill>
                <a:latin typeface="Arial" panose="020B0604020202020204" pitchFamily="34" charset="0"/>
                <a:cs typeface="Arial" panose="020B0604020202020204" pitchFamily="34" charset="0"/>
              </a:rPr>
              <a:t>Endomyocardial Biopsy  (EMB) remains the gold standard in diagnosis of myocarditis</a:t>
            </a:r>
          </a:p>
        </p:txBody>
      </p:sp>
      <p:pic>
        <p:nvPicPr>
          <p:cNvPr id="13315" name="Picture 8">
            <a:extLst>
              <a:ext uri="{FF2B5EF4-FFF2-40B4-BE49-F238E27FC236}">
                <a16:creationId xmlns:a16="http://schemas.microsoft.com/office/drawing/2014/main" id="{BBD257E2-8D88-EE40-916A-37D942CE75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200" y="1931988"/>
            <a:ext cx="3733800" cy="244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9">
            <a:extLst>
              <a:ext uri="{FF2B5EF4-FFF2-40B4-BE49-F238E27FC236}">
                <a16:creationId xmlns:a16="http://schemas.microsoft.com/office/drawing/2014/main" id="{A97B56EF-BE33-F849-84AF-091FA1F7C7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43100" y="1939926"/>
            <a:ext cx="38862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12">
            <a:extLst>
              <a:ext uri="{FF2B5EF4-FFF2-40B4-BE49-F238E27FC236}">
                <a16:creationId xmlns:a16="http://schemas.microsoft.com/office/drawing/2014/main" id="{941B6A7D-5389-1741-87B3-060E083293EC}"/>
              </a:ext>
            </a:extLst>
          </p:cNvPr>
          <p:cNvSpPr txBox="1">
            <a:spLocks noChangeArrowheads="1"/>
          </p:cNvSpPr>
          <p:nvPr/>
        </p:nvSpPr>
        <p:spPr bwMode="auto">
          <a:xfrm>
            <a:off x="2381250" y="6324600"/>
            <a:ext cx="8343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r>
              <a:rPr lang="en-US" altLang="es-ES" sz="1800">
                <a:solidFill>
                  <a:srgbClr val="000000"/>
                </a:solidFill>
                <a:latin typeface="Calibri" panose="020F0502020204030204" pitchFamily="34" charset="0"/>
              </a:rPr>
              <a:t>Nowadays there </a:t>
            </a:r>
            <a:r>
              <a:rPr lang="en-US" altLang="es-ES" sz="1600">
                <a:solidFill>
                  <a:srgbClr val="000000"/>
                </a:solidFill>
                <a:latin typeface="Calibri" panose="020F0502020204030204" pitchFamily="34" charset="0"/>
              </a:rPr>
              <a:t>is a lack of early and</a:t>
            </a:r>
            <a:r>
              <a:rPr lang="en-US" altLang="es-ES" sz="1800">
                <a:solidFill>
                  <a:srgbClr val="000000"/>
                </a:solidFill>
                <a:latin typeface="Calibri" panose="020F0502020204030204" pitchFamily="34" charset="0"/>
              </a:rPr>
              <a:t> non-invasive methods to diagnose myocarditis </a:t>
            </a:r>
          </a:p>
        </p:txBody>
      </p:sp>
      <p:sp>
        <p:nvSpPr>
          <p:cNvPr id="13318" name="CuadroTexto 10">
            <a:extLst>
              <a:ext uri="{FF2B5EF4-FFF2-40B4-BE49-F238E27FC236}">
                <a16:creationId xmlns:a16="http://schemas.microsoft.com/office/drawing/2014/main" id="{F315BDF8-F297-DF42-A345-91715B77A49B}"/>
              </a:ext>
            </a:extLst>
          </p:cNvPr>
          <p:cNvSpPr txBox="1">
            <a:spLocks noChangeArrowheads="1"/>
          </p:cNvSpPr>
          <p:nvPr/>
        </p:nvSpPr>
        <p:spPr bwMode="auto">
          <a:xfrm>
            <a:off x="2082801" y="-4763"/>
            <a:ext cx="3444875" cy="460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a:solidFill>
                  <a:srgbClr val="C00000"/>
                </a:solidFill>
              </a:rPr>
              <a:t>The problem of diagnosis</a:t>
            </a:r>
            <a:endParaRPr lang="en-US" altLang="es-ES" sz="2800">
              <a:solidFill>
                <a:srgbClr val="C00000"/>
              </a:solidFill>
            </a:endParaRPr>
          </a:p>
        </p:txBody>
      </p:sp>
      <p:pic>
        <p:nvPicPr>
          <p:cNvPr id="2" name="Vídeo 1">
            <a:hlinkClick r:id="" action="ppaction://media"/>
            <a:extLst>
              <a:ext uri="{FF2B5EF4-FFF2-40B4-BE49-F238E27FC236}">
                <a16:creationId xmlns:a16="http://schemas.microsoft.com/office/drawing/2014/main" id="{6CF52748-783A-4344-9C82-D82687F0E17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2733906121"/>
      </p:ext>
    </p:extLst>
  </p:cSld>
  <p:clrMapOvr>
    <a:masterClrMapping/>
  </p:clrMapOvr>
  <mc:AlternateContent xmlns:mc="http://schemas.openxmlformats.org/markup-compatibility/2006">
    <mc:Choice xmlns:p14="http://schemas.microsoft.com/office/powerpoint/2010/main" Requires="p14">
      <p:transition spd="slow" p14:dur="2000" advTm="28953"/>
    </mc:Choice>
    <mc:Fallback>
      <p:transition spd="slow" advTm="28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2" descr="Image result for heart picture">
            <a:extLst>
              <a:ext uri="{FF2B5EF4-FFF2-40B4-BE49-F238E27FC236}">
                <a16:creationId xmlns:a16="http://schemas.microsoft.com/office/drawing/2014/main" id="{523FD95E-D212-AB49-B6C8-11D77DA463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25613" y="539751"/>
            <a:ext cx="703262"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uadroTexto 1">
            <a:extLst>
              <a:ext uri="{FF2B5EF4-FFF2-40B4-BE49-F238E27FC236}">
                <a16:creationId xmlns:a16="http://schemas.microsoft.com/office/drawing/2014/main" id="{EE927D7A-9152-0E44-BF74-991039984492}"/>
              </a:ext>
            </a:extLst>
          </p:cNvPr>
          <p:cNvSpPr txBox="1"/>
          <p:nvPr/>
        </p:nvSpPr>
        <p:spPr>
          <a:xfrm>
            <a:off x="1649414" y="19051"/>
            <a:ext cx="9012237" cy="461963"/>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a:spAutoFit/>
          </a:bodyPr>
          <a:lstStyle/>
          <a:p>
            <a:pPr algn="ctr">
              <a:defRPr/>
            </a:pPr>
            <a:r>
              <a:rPr lang="en-US" sz="2400" dirty="0"/>
              <a:t>Myocarditis</a:t>
            </a:r>
          </a:p>
        </p:txBody>
      </p:sp>
      <p:sp>
        <p:nvSpPr>
          <p:cNvPr id="13" name="CuadroTexto 9">
            <a:extLst>
              <a:ext uri="{FF2B5EF4-FFF2-40B4-BE49-F238E27FC236}">
                <a16:creationId xmlns:a16="http://schemas.microsoft.com/office/drawing/2014/main" id="{89F62174-9A37-6040-BB4A-C40AF0B33B01}"/>
              </a:ext>
            </a:extLst>
          </p:cNvPr>
          <p:cNvSpPr txBox="1"/>
          <p:nvPr/>
        </p:nvSpPr>
        <p:spPr>
          <a:xfrm>
            <a:off x="6165850" y="1727200"/>
            <a:ext cx="1644650" cy="36933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dirty="0"/>
              <a:t>Inflammation</a:t>
            </a:r>
          </a:p>
        </p:txBody>
      </p:sp>
      <p:cxnSp>
        <p:nvCxnSpPr>
          <p:cNvPr id="8196" name="Conector recto de flecha 13">
            <a:extLst>
              <a:ext uri="{FF2B5EF4-FFF2-40B4-BE49-F238E27FC236}">
                <a16:creationId xmlns:a16="http://schemas.microsoft.com/office/drawing/2014/main" id="{E5C32E0A-CDF4-1546-A955-1E394BA5A0CE}"/>
              </a:ext>
            </a:extLst>
          </p:cNvPr>
          <p:cNvCxnSpPr>
            <a:cxnSpLocks noChangeShapeType="1"/>
          </p:cNvCxnSpPr>
          <p:nvPr/>
        </p:nvCxnSpPr>
        <p:spPr bwMode="auto">
          <a:xfrm>
            <a:off x="7626351" y="1890713"/>
            <a:ext cx="854075" cy="11112"/>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6" name="CuadroTexto 15">
            <a:extLst>
              <a:ext uri="{FF2B5EF4-FFF2-40B4-BE49-F238E27FC236}">
                <a16:creationId xmlns:a16="http://schemas.microsoft.com/office/drawing/2014/main" id="{BA82C7B0-2011-6040-A9E3-5D736753DE49}"/>
              </a:ext>
            </a:extLst>
          </p:cNvPr>
          <p:cNvSpPr txBox="1"/>
          <p:nvPr/>
        </p:nvSpPr>
        <p:spPr>
          <a:xfrm>
            <a:off x="8599489" y="1746250"/>
            <a:ext cx="1600967" cy="36933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dirty="0"/>
              <a:t>Heart Failure</a:t>
            </a:r>
          </a:p>
        </p:txBody>
      </p:sp>
      <p:sp>
        <p:nvSpPr>
          <p:cNvPr id="8198" name="TextBox 6">
            <a:extLst>
              <a:ext uri="{FF2B5EF4-FFF2-40B4-BE49-F238E27FC236}">
                <a16:creationId xmlns:a16="http://schemas.microsoft.com/office/drawing/2014/main" id="{E94FB2AE-9F05-BD43-9702-67E627BE233B}"/>
              </a:ext>
            </a:extLst>
          </p:cNvPr>
          <p:cNvSpPr txBox="1">
            <a:spLocks noChangeArrowheads="1"/>
          </p:cNvSpPr>
          <p:nvPr/>
        </p:nvSpPr>
        <p:spPr bwMode="auto">
          <a:xfrm>
            <a:off x="6284913" y="2132014"/>
            <a:ext cx="13255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 altLang="es-ES" sz="1600">
                <a:solidFill>
                  <a:srgbClr val="B10021"/>
                </a:solidFill>
              </a:rPr>
              <a:t>Myocarditis</a:t>
            </a:r>
            <a:endParaRPr lang="en-US" altLang="es-ES" sz="1600">
              <a:solidFill>
                <a:srgbClr val="B10021"/>
              </a:solidFill>
            </a:endParaRPr>
          </a:p>
        </p:txBody>
      </p:sp>
      <p:sp>
        <p:nvSpPr>
          <p:cNvPr id="8199" name="TextBox 18">
            <a:extLst>
              <a:ext uri="{FF2B5EF4-FFF2-40B4-BE49-F238E27FC236}">
                <a16:creationId xmlns:a16="http://schemas.microsoft.com/office/drawing/2014/main" id="{5283E681-337F-7D40-BE9D-18457154E736}"/>
              </a:ext>
            </a:extLst>
          </p:cNvPr>
          <p:cNvSpPr txBox="1">
            <a:spLocks noChangeArrowheads="1"/>
          </p:cNvSpPr>
          <p:nvPr/>
        </p:nvSpPr>
        <p:spPr bwMode="auto">
          <a:xfrm>
            <a:off x="8599489" y="2138364"/>
            <a:ext cx="15335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 altLang="es-ES" sz="1600">
                <a:solidFill>
                  <a:srgbClr val="B10021"/>
                </a:solidFill>
              </a:rPr>
              <a:t>Chronic DCM</a:t>
            </a:r>
            <a:endParaRPr lang="en-US" altLang="es-ES" sz="1600">
              <a:solidFill>
                <a:srgbClr val="B10021"/>
              </a:solidFill>
            </a:endParaRPr>
          </a:p>
        </p:txBody>
      </p:sp>
      <p:pic>
        <p:nvPicPr>
          <p:cNvPr id="8200" name="Picture 5">
            <a:extLst>
              <a:ext uri="{FF2B5EF4-FFF2-40B4-BE49-F238E27FC236}">
                <a16:creationId xmlns:a16="http://schemas.microsoft.com/office/drawing/2014/main" id="{BAF67C98-3B7E-3A4D-8405-243A8138116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48421"/>
          <a:stretch>
            <a:fillRect/>
          </a:stretch>
        </p:blipFill>
        <p:spPr bwMode="auto">
          <a:xfrm>
            <a:off x="8004175" y="2784475"/>
            <a:ext cx="30670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42">
            <a:extLst>
              <a:ext uri="{FF2B5EF4-FFF2-40B4-BE49-F238E27FC236}">
                <a16:creationId xmlns:a16="http://schemas.microsoft.com/office/drawing/2014/main" id="{A4D3E89E-F6BD-F248-AD7B-38B983EC6B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1146" t="978" r="17615" b="-978"/>
          <a:stretch>
            <a:fillRect/>
          </a:stretch>
        </p:blipFill>
        <p:spPr bwMode="auto">
          <a:xfrm>
            <a:off x="7810500" y="720726"/>
            <a:ext cx="4397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33">
            <a:extLst>
              <a:ext uri="{FF2B5EF4-FFF2-40B4-BE49-F238E27FC236}">
                <a16:creationId xmlns:a16="http://schemas.microsoft.com/office/drawing/2014/main" id="{8AF8BD52-5422-B045-9FB8-AA023631028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2499" t="2693" r="2676" b="1552"/>
          <a:stretch>
            <a:fillRect/>
          </a:stretch>
        </p:blipFill>
        <p:spPr bwMode="auto">
          <a:xfrm>
            <a:off x="6257925" y="5313363"/>
            <a:ext cx="1487488" cy="150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34">
            <a:extLst>
              <a:ext uri="{FF2B5EF4-FFF2-40B4-BE49-F238E27FC236}">
                <a16:creationId xmlns:a16="http://schemas.microsoft.com/office/drawing/2014/main" id="{0543D15E-70BA-A14C-B45E-54FE5E0BB2A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r="1546"/>
          <a:stretch>
            <a:fillRect/>
          </a:stretch>
        </p:blipFill>
        <p:spPr bwMode="auto">
          <a:xfrm rot="5400000">
            <a:off x="5634038" y="3141663"/>
            <a:ext cx="2716213" cy="146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6" descr="https://lh5.googleusercontent.com/BFWQ2WgqRbEYDg-Msf1oB4zBLPvWKlhOhCMd_Uw-WrtO8SqofGSUbPurZykn-JuSw7giIZ2qzfpJ-NckPDX22FQETGnCIT0Y3jbBd-MZoJtZP53fDLRYChp4IAnPK2KwLqVuuwYGJ10B07w4Kw">
            <a:extLst>
              <a:ext uri="{FF2B5EF4-FFF2-40B4-BE49-F238E27FC236}">
                <a16:creationId xmlns:a16="http://schemas.microsoft.com/office/drawing/2014/main" id="{FB1BB465-5574-2B4F-A866-B822A9BC1A5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l="69888" t="31914" r="15160" b="42152"/>
          <a:stretch>
            <a:fillRect/>
          </a:stretch>
        </p:blipFill>
        <p:spPr bwMode="auto">
          <a:xfrm>
            <a:off x="1693863" y="1858964"/>
            <a:ext cx="811212"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B52CCDD0-66FF-4143-ACCC-8C3CB47E701F}"/>
              </a:ext>
            </a:extLst>
          </p:cNvPr>
          <p:cNvSpPr txBox="1"/>
          <p:nvPr/>
        </p:nvSpPr>
        <p:spPr>
          <a:xfrm>
            <a:off x="1655763" y="2679701"/>
            <a:ext cx="969962" cy="461963"/>
          </a:xfrm>
          <a:prstGeom prst="rect">
            <a:avLst/>
          </a:prstGeom>
          <a:noFill/>
        </p:spPr>
        <p:txBody>
          <a:bodyPr>
            <a:spAutoFit/>
          </a:bodyPr>
          <a:lstStyle/>
          <a:p>
            <a:pPr algn="ctr">
              <a:defRPr/>
            </a:pPr>
            <a:r>
              <a:rPr lang="es-ES" sz="1200" dirty="0" err="1">
                <a:solidFill>
                  <a:schemeClr val="bg1">
                    <a:lumMod val="50000"/>
                  </a:schemeClr>
                </a:solidFill>
              </a:rPr>
              <a:t>Dendritic</a:t>
            </a:r>
            <a:r>
              <a:rPr lang="es-ES" sz="1200" dirty="0">
                <a:solidFill>
                  <a:schemeClr val="bg1">
                    <a:lumMod val="50000"/>
                  </a:schemeClr>
                </a:solidFill>
              </a:rPr>
              <a:t> </a:t>
            </a:r>
            <a:r>
              <a:rPr lang="es-ES" sz="1200" dirty="0" err="1">
                <a:solidFill>
                  <a:schemeClr val="bg1">
                    <a:lumMod val="50000"/>
                  </a:schemeClr>
                </a:solidFill>
              </a:rPr>
              <a:t>Cells</a:t>
            </a:r>
            <a:endParaRPr lang="en-US" sz="1200" dirty="0">
              <a:solidFill>
                <a:schemeClr val="bg1">
                  <a:lumMod val="50000"/>
                </a:schemeClr>
              </a:solidFill>
            </a:endParaRPr>
          </a:p>
        </p:txBody>
      </p:sp>
      <p:sp>
        <p:nvSpPr>
          <p:cNvPr id="67" name="TextBox 66">
            <a:extLst>
              <a:ext uri="{FF2B5EF4-FFF2-40B4-BE49-F238E27FC236}">
                <a16:creationId xmlns:a16="http://schemas.microsoft.com/office/drawing/2014/main" id="{AAC9176C-4B91-4C48-990F-D9E0FC7636D7}"/>
              </a:ext>
            </a:extLst>
          </p:cNvPr>
          <p:cNvSpPr txBox="1"/>
          <p:nvPr/>
        </p:nvSpPr>
        <p:spPr>
          <a:xfrm>
            <a:off x="2855913" y="2493964"/>
            <a:ext cx="2062162" cy="631825"/>
          </a:xfrm>
          <a:prstGeom prst="rect">
            <a:avLst/>
          </a:prstGeom>
          <a:noFill/>
        </p:spPr>
        <p:txBody>
          <a:bodyPr>
            <a:spAutoFit/>
          </a:bodyPr>
          <a:lstStyle/>
          <a:p>
            <a:pPr algn="ctr">
              <a:defRPr/>
            </a:pPr>
            <a:r>
              <a:rPr lang="en-US" sz="1200" dirty="0"/>
              <a:t>Heart-autoantigen </a:t>
            </a:r>
          </a:p>
          <a:p>
            <a:pPr algn="ctr">
              <a:defRPr/>
            </a:pPr>
            <a:r>
              <a:rPr lang="en-US" sz="1200" dirty="0"/>
              <a:t>specific CD4+ T cells </a:t>
            </a:r>
          </a:p>
          <a:p>
            <a:pPr algn="ctr">
              <a:defRPr/>
            </a:pPr>
            <a:r>
              <a:rPr lang="en-US" sz="1100" dirty="0">
                <a:solidFill>
                  <a:schemeClr val="bg1">
                    <a:lumMod val="50000"/>
                  </a:schemeClr>
                </a:solidFill>
              </a:rPr>
              <a:t>(recognize heart antigens)</a:t>
            </a:r>
            <a:endParaRPr lang="en-US" sz="1200" dirty="0">
              <a:solidFill>
                <a:schemeClr val="bg1">
                  <a:lumMod val="50000"/>
                </a:schemeClr>
              </a:solidFill>
            </a:endParaRPr>
          </a:p>
        </p:txBody>
      </p:sp>
      <p:cxnSp>
        <p:nvCxnSpPr>
          <p:cNvPr id="68" name="Straight Arrow Connector 67">
            <a:extLst>
              <a:ext uri="{FF2B5EF4-FFF2-40B4-BE49-F238E27FC236}">
                <a16:creationId xmlns:a16="http://schemas.microsoft.com/office/drawing/2014/main" id="{72EC5E4E-04E2-FF43-B1F1-93C8051F6C15}"/>
              </a:ext>
            </a:extLst>
          </p:cNvPr>
          <p:cNvCxnSpPr/>
          <p:nvPr/>
        </p:nvCxnSpPr>
        <p:spPr>
          <a:xfrm>
            <a:off x="2722564" y="2308225"/>
            <a:ext cx="42068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69" name="TextBox 68">
            <a:extLst>
              <a:ext uri="{FF2B5EF4-FFF2-40B4-BE49-F238E27FC236}">
                <a16:creationId xmlns:a16="http://schemas.microsoft.com/office/drawing/2014/main" id="{9098E8B7-B425-8F4E-B11F-718EBE5B5A4D}"/>
              </a:ext>
            </a:extLst>
          </p:cNvPr>
          <p:cNvSpPr txBox="1"/>
          <p:nvPr/>
        </p:nvSpPr>
        <p:spPr>
          <a:xfrm>
            <a:off x="2419351" y="1927226"/>
            <a:ext cx="917575" cy="276225"/>
          </a:xfrm>
          <a:prstGeom prst="rect">
            <a:avLst/>
          </a:prstGeom>
          <a:noFill/>
        </p:spPr>
        <p:txBody>
          <a:bodyPr>
            <a:spAutoFit/>
          </a:bodyPr>
          <a:lstStyle/>
          <a:p>
            <a:pPr algn="ctr">
              <a:defRPr/>
            </a:pPr>
            <a:r>
              <a:rPr lang="es-ES" sz="1200" dirty="0" err="1"/>
              <a:t>Expansion</a:t>
            </a:r>
            <a:endParaRPr lang="es-ES" sz="1350" dirty="0"/>
          </a:p>
        </p:txBody>
      </p:sp>
      <p:sp>
        <p:nvSpPr>
          <p:cNvPr id="70" name="TextBox 69">
            <a:extLst>
              <a:ext uri="{FF2B5EF4-FFF2-40B4-BE49-F238E27FC236}">
                <a16:creationId xmlns:a16="http://schemas.microsoft.com/office/drawing/2014/main" id="{7DF4D7CE-AD2B-E643-AB91-0655EB6675AF}"/>
              </a:ext>
            </a:extLst>
          </p:cNvPr>
          <p:cNvSpPr txBox="1">
            <a:spLocks noChangeArrowheads="1"/>
          </p:cNvSpPr>
          <p:nvPr/>
        </p:nvSpPr>
        <p:spPr bwMode="auto">
          <a:xfrm>
            <a:off x="2879725" y="3079751"/>
            <a:ext cx="198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s-ES" altLang="es-ES" sz="1200">
                <a:solidFill>
                  <a:srgbClr val="B10021"/>
                </a:solidFill>
              </a:rPr>
              <a:t>IL-17 production (Th17)</a:t>
            </a:r>
          </a:p>
          <a:p>
            <a:pPr algn="ctr">
              <a:spcBef>
                <a:spcPct val="0"/>
              </a:spcBef>
            </a:pPr>
            <a:r>
              <a:rPr lang="es-ES" altLang="es-ES" sz="1200">
                <a:solidFill>
                  <a:srgbClr val="B10021"/>
                </a:solidFill>
              </a:rPr>
              <a:t>(1-2 weeks)</a:t>
            </a:r>
          </a:p>
        </p:txBody>
      </p:sp>
      <p:pic>
        <p:nvPicPr>
          <p:cNvPr id="71" name="Picture 70">
            <a:extLst>
              <a:ext uri="{FF2B5EF4-FFF2-40B4-BE49-F238E27FC236}">
                <a16:creationId xmlns:a16="http://schemas.microsoft.com/office/drawing/2014/main" id="{B32B00B3-FDC3-2444-A6CC-F595A3B6085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13012272" flipV="1">
            <a:off x="4754564" y="2235201"/>
            <a:ext cx="6619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 name="TextBox 74">
            <a:extLst>
              <a:ext uri="{FF2B5EF4-FFF2-40B4-BE49-F238E27FC236}">
                <a16:creationId xmlns:a16="http://schemas.microsoft.com/office/drawing/2014/main" id="{40F7D106-CB85-B445-B07D-3C147D08E54C}"/>
              </a:ext>
            </a:extLst>
          </p:cNvPr>
          <p:cNvSpPr txBox="1">
            <a:spLocks noChangeArrowheads="1"/>
          </p:cNvSpPr>
          <p:nvPr/>
        </p:nvSpPr>
        <p:spPr bwMode="auto">
          <a:xfrm>
            <a:off x="4587875" y="2795588"/>
            <a:ext cx="16970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s-ES" altLang="es-ES" sz="1200">
                <a:solidFill>
                  <a:srgbClr val="B10021"/>
                </a:solidFill>
              </a:rPr>
              <a:t>Immune cell recruitment </a:t>
            </a:r>
          </a:p>
          <a:p>
            <a:pPr algn="ctr">
              <a:spcBef>
                <a:spcPct val="0"/>
              </a:spcBef>
            </a:pPr>
            <a:r>
              <a:rPr lang="es-ES" altLang="es-ES" sz="1200">
                <a:solidFill>
                  <a:srgbClr val="B10021"/>
                </a:solidFill>
              </a:rPr>
              <a:t>to myocardium</a:t>
            </a:r>
          </a:p>
          <a:p>
            <a:pPr algn="ctr">
              <a:spcBef>
                <a:spcPct val="0"/>
              </a:spcBef>
            </a:pPr>
            <a:r>
              <a:rPr lang="es-ES" altLang="es-ES" sz="1200">
                <a:solidFill>
                  <a:srgbClr val="B10021"/>
                </a:solidFill>
              </a:rPr>
              <a:t>(2-3 weeks)</a:t>
            </a:r>
          </a:p>
        </p:txBody>
      </p:sp>
      <p:pic>
        <p:nvPicPr>
          <p:cNvPr id="76" name="Picture 4" descr="https://lh5.googleusercontent.com/BFWQ2WgqRbEYDg-Msf1oB4zBLPvWKlhOhCMd_Uw-WrtO8SqofGSUbPurZykn-JuSw7giIZ2qzfpJ-NckPDX22FQETGnCIT0Y3jbBd-MZoJtZP53fDLRYChp4IAnPK2KwLqVuuwYGJ10B07w4Kw">
            <a:extLst>
              <a:ext uri="{FF2B5EF4-FFF2-40B4-BE49-F238E27FC236}">
                <a16:creationId xmlns:a16="http://schemas.microsoft.com/office/drawing/2014/main" id="{CDB14DE5-2794-F947-9EC2-51FCEFA696F1}"/>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61546" t="28029" r="27357" b="57476"/>
          <a:stretch/>
        </p:blipFill>
        <p:spPr bwMode="auto">
          <a:xfrm>
            <a:off x="5243513" y="3719514"/>
            <a:ext cx="506412" cy="452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7" name="Picture 2" descr="https://lh5.googleusercontent.com/BFWQ2WgqRbEYDg-Msf1oB4zBLPvWKlhOhCMd_Uw-WrtO8SqofGSUbPurZykn-JuSw7giIZ2qzfpJ-NckPDX22FQETGnCIT0Y3jbBd-MZoJtZP53fDLRYChp4IAnPK2KwLqVuuwYGJ10B07w4Kw">
            <a:extLst>
              <a:ext uri="{FF2B5EF4-FFF2-40B4-BE49-F238E27FC236}">
                <a16:creationId xmlns:a16="http://schemas.microsoft.com/office/drawing/2014/main" id="{04AD4AE8-48EE-DB45-8264-887508DBDEF9}"/>
              </a:ext>
            </a:extLst>
          </p:cNvPr>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53065" t="27735" r="38229" b="59304"/>
          <a:stretch/>
        </p:blipFill>
        <p:spPr bwMode="auto">
          <a:xfrm>
            <a:off x="5732464" y="4206876"/>
            <a:ext cx="460375" cy="46831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8" name="TextBox 77">
            <a:extLst>
              <a:ext uri="{FF2B5EF4-FFF2-40B4-BE49-F238E27FC236}">
                <a16:creationId xmlns:a16="http://schemas.microsoft.com/office/drawing/2014/main" id="{2B1A7A31-BAB4-544F-B159-F0867BC9C12E}"/>
              </a:ext>
            </a:extLst>
          </p:cNvPr>
          <p:cNvSpPr txBox="1"/>
          <p:nvPr/>
        </p:nvSpPr>
        <p:spPr>
          <a:xfrm>
            <a:off x="4964113" y="4122739"/>
            <a:ext cx="1041400" cy="261937"/>
          </a:xfrm>
          <a:prstGeom prst="rect">
            <a:avLst/>
          </a:prstGeom>
          <a:noFill/>
        </p:spPr>
        <p:txBody>
          <a:bodyPr>
            <a:spAutoFit/>
          </a:bodyPr>
          <a:lstStyle/>
          <a:p>
            <a:pPr algn="ctr">
              <a:defRPr/>
            </a:pPr>
            <a:r>
              <a:rPr lang="es-ES" sz="1050" dirty="0" err="1"/>
              <a:t>Monocytes</a:t>
            </a:r>
            <a:endParaRPr lang="es-ES" sz="1050" dirty="0"/>
          </a:p>
        </p:txBody>
      </p:sp>
      <p:sp>
        <p:nvSpPr>
          <p:cNvPr id="79" name="TextBox 78">
            <a:extLst>
              <a:ext uri="{FF2B5EF4-FFF2-40B4-BE49-F238E27FC236}">
                <a16:creationId xmlns:a16="http://schemas.microsoft.com/office/drawing/2014/main" id="{3853875D-1C1F-0640-A1FD-3FB88B30DBAC}"/>
              </a:ext>
            </a:extLst>
          </p:cNvPr>
          <p:cNvSpPr txBox="1"/>
          <p:nvPr/>
        </p:nvSpPr>
        <p:spPr>
          <a:xfrm>
            <a:off x="5332414" y="4675189"/>
            <a:ext cx="1139825" cy="261937"/>
          </a:xfrm>
          <a:prstGeom prst="rect">
            <a:avLst/>
          </a:prstGeom>
          <a:noFill/>
        </p:spPr>
        <p:txBody>
          <a:bodyPr>
            <a:spAutoFit/>
          </a:bodyPr>
          <a:lstStyle/>
          <a:p>
            <a:pPr algn="ctr">
              <a:defRPr/>
            </a:pPr>
            <a:r>
              <a:rPr lang="es-ES" sz="1050" dirty="0" err="1"/>
              <a:t>Neutrophils</a:t>
            </a:r>
            <a:endParaRPr lang="es-ES" sz="1050" dirty="0"/>
          </a:p>
        </p:txBody>
      </p:sp>
      <p:sp>
        <p:nvSpPr>
          <p:cNvPr id="81" name="TextBox 80">
            <a:extLst>
              <a:ext uri="{FF2B5EF4-FFF2-40B4-BE49-F238E27FC236}">
                <a16:creationId xmlns:a16="http://schemas.microsoft.com/office/drawing/2014/main" id="{4B02B557-54CB-3D4B-AE70-9578390676BC}"/>
              </a:ext>
            </a:extLst>
          </p:cNvPr>
          <p:cNvSpPr txBox="1"/>
          <p:nvPr/>
        </p:nvSpPr>
        <p:spPr>
          <a:xfrm>
            <a:off x="1105856" y="4338139"/>
            <a:ext cx="4074790" cy="2000548"/>
          </a:xfrm>
          <a:prstGeom prst="rect">
            <a:avLst/>
          </a:prstGeom>
          <a:noFill/>
          <a:ln w="12700">
            <a:solidFill>
              <a:schemeClr val="bg1">
                <a:lumMod val="50000"/>
              </a:schemeClr>
            </a:solidFill>
          </a:ln>
        </p:spPr>
        <p:txBody>
          <a:bodyPr wrap="square">
            <a:spAutoFit/>
          </a:bodyPr>
          <a:lstStyle/>
          <a:p>
            <a:pPr>
              <a:defRPr/>
            </a:pPr>
            <a:r>
              <a:rPr lang="en-US" dirty="0"/>
              <a:t>Clinical management</a:t>
            </a:r>
          </a:p>
          <a:p>
            <a:pPr marL="285750" indent="-285750">
              <a:buFontTx/>
              <a:buChar char="-"/>
              <a:defRPr/>
            </a:pPr>
            <a:r>
              <a:rPr lang="en-US" sz="1400" dirty="0" err="1"/>
              <a:t>Immunosuppressors</a:t>
            </a:r>
            <a:r>
              <a:rPr lang="en-US" sz="1400" dirty="0"/>
              <a:t> </a:t>
            </a:r>
          </a:p>
          <a:p>
            <a:pPr marL="285750" indent="-285750">
              <a:buFontTx/>
              <a:buChar char="-"/>
              <a:defRPr/>
            </a:pPr>
            <a:r>
              <a:rPr lang="en-US" sz="1400" dirty="0"/>
              <a:t>Drugs to improve heart function</a:t>
            </a:r>
          </a:p>
          <a:p>
            <a:pPr marL="285750" indent="-285750">
              <a:buFontTx/>
              <a:buChar char="-"/>
              <a:defRPr/>
            </a:pPr>
            <a:r>
              <a:rPr lang="en-US" sz="1400" dirty="0"/>
              <a:t>Mechanical  assistance</a:t>
            </a:r>
          </a:p>
          <a:p>
            <a:pPr marL="285750" indent="-285750">
              <a:buFontTx/>
              <a:buChar char="-"/>
              <a:defRPr/>
            </a:pPr>
            <a:r>
              <a:rPr lang="en-US" sz="1400" dirty="0"/>
              <a:t>Cardiac transplantation</a:t>
            </a:r>
          </a:p>
          <a:p>
            <a:pPr marL="285750" indent="-285750">
              <a:buFontTx/>
              <a:buChar char="-"/>
              <a:defRPr/>
            </a:pPr>
            <a:endParaRPr lang="en-US" sz="1400" dirty="0"/>
          </a:p>
          <a:p>
            <a:pPr lvl="1">
              <a:defRPr/>
            </a:pPr>
            <a:r>
              <a:rPr lang="en-US" dirty="0">
                <a:solidFill>
                  <a:schemeClr val="accent1">
                    <a:lumMod val="50000"/>
                  </a:schemeClr>
                </a:solidFill>
              </a:rPr>
              <a:t>…lack of specific treatment</a:t>
            </a:r>
          </a:p>
          <a:p>
            <a:pPr lvl="1">
              <a:defRPr/>
            </a:pPr>
            <a:r>
              <a:rPr lang="en-US" dirty="0">
                <a:solidFill>
                  <a:schemeClr val="accent1">
                    <a:lumMod val="50000"/>
                  </a:schemeClr>
                </a:solidFill>
              </a:rPr>
              <a:t>…lack of specific diagnostic test</a:t>
            </a:r>
            <a:endParaRPr lang="en-US" dirty="0"/>
          </a:p>
        </p:txBody>
      </p:sp>
      <p:sp>
        <p:nvSpPr>
          <p:cNvPr id="82" name="Rectangle 81">
            <a:extLst>
              <a:ext uri="{FF2B5EF4-FFF2-40B4-BE49-F238E27FC236}">
                <a16:creationId xmlns:a16="http://schemas.microsoft.com/office/drawing/2014/main" id="{3E60F1F0-62A6-4648-9ACE-297BED19159E}"/>
              </a:ext>
            </a:extLst>
          </p:cNvPr>
          <p:cNvSpPr>
            <a:spLocks noChangeArrowheads="1"/>
          </p:cNvSpPr>
          <p:nvPr/>
        </p:nvSpPr>
        <p:spPr bwMode="auto">
          <a:xfrm>
            <a:off x="1649413" y="6405564"/>
            <a:ext cx="25130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 altLang="es-ES" sz="900">
                <a:solidFill>
                  <a:srgbClr val="7F7F7F"/>
                </a:solidFill>
                <a:latin typeface="Arial" panose="020B0604020202020204" pitchFamily="34" charset="0"/>
                <a:cs typeface="Arial" panose="020B0604020202020204" pitchFamily="34" charset="0"/>
              </a:rPr>
              <a:t>Caforio AL.</a:t>
            </a:r>
            <a:r>
              <a:rPr lang="en-US" altLang="es-ES" sz="900">
                <a:solidFill>
                  <a:srgbClr val="7F7F7F"/>
                </a:solidFill>
                <a:latin typeface="Arial" panose="020B0604020202020204" pitchFamily="34" charset="0"/>
                <a:cs typeface="Arial" panose="020B0604020202020204" pitchFamily="34" charset="0"/>
              </a:rPr>
              <a:t> </a:t>
            </a:r>
            <a:r>
              <a:rPr lang="en-US" altLang="es-ES" sz="900" i="1">
                <a:solidFill>
                  <a:srgbClr val="7F7F7F"/>
                </a:solidFill>
                <a:latin typeface="Arial" panose="020B0604020202020204" pitchFamily="34" charset="0"/>
                <a:cs typeface="Arial" panose="020B0604020202020204" pitchFamily="34" charset="0"/>
              </a:rPr>
              <a:t>European Heart Journal </a:t>
            </a:r>
            <a:r>
              <a:rPr lang="en-US" altLang="es-ES" sz="900">
                <a:solidFill>
                  <a:srgbClr val="7F7F7F"/>
                </a:solidFill>
                <a:latin typeface="Arial" panose="020B0604020202020204" pitchFamily="34" charset="0"/>
                <a:cs typeface="Arial" panose="020B0604020202020204" pitchFamily="34" charset="0"/>
              </a:rPr>
              <a:t>2013</a:t>
            </a:r>
            <a:endParaRPr lang="es-ES" altLang="es-ES" sz="900">
              <a:solidFill>
                <a:srgbClr val="7F7F7F"/>
              </a:solidFill>
              <a:latin typeface="Arial" panose="020B0604020202020204" pitchFamily="34" charset="0"/>
              <a:cs typeface="Arial" panose="020B0604020202020204" pitchFamily="34" charset="0"/>
            </a:endParaRPr>
          </a:p>
        </p:txBody>
      </p:sp>
      <p:sp>
        <p:nvSpPr>
          <p:cNvPr id="83" name="Rectangle 82">
            <a:extLst>
              <a:ext uri="{FF2B5EF4-FFF2-40B4-BE49-F238E27FC236}">
                <a16:creationId xmlns:a16="http://schemas.microsoft.com/office/drawing/2014/main" id="{90367F3C-7CA0-0641-92CE-72DA1070BA5B}"/>
              </a:ext>
            </a:extLst>
          </p:cNvPr>
          <p:cNvSpPr>
            <a:spLocks noChangeArrowheads="1"/>
          </p:cNvSpPr>
          <p:nvPr/>
        </p:nvSpPr>
        <p:spPr bwMode="auto">
          <a:xfrm>
            <a:off x="3859214" y="893763"/>
            <a:ext cx="23727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600">
                <a:solidFill>
                  <a:srgbClr val="B10021"/>
                </a:solidFill>
              </a:rPr>
              <a:t>A Th17-mediated disease</a:t>
            </a:r>
          </a:p>
        </p:txBody>
      </p:sp>
      <p:cxnSp>
        <p:nvCxnSpPr>
          <p:cNvPr id="36" name="Straight Arrow Connector 35">
            <a:extLst>
              <a:ext uri="{FF2B5EF4-FFF2-40B4-BE49-F238E27FC236}">
                <a16:creationId xmlns:a16="http://schemas.microsoft.com/office/drawing/2014/main" id="{4A09D048-6C4A-A343-A6E3-1789D2206E95}"/>
              </a:ext>
            </a:extLst>
          </p:cNvPr>
          <p:cNvCxnSpPr/>
          <p:nvPr/>
        </p:nvCxnSpPr>
        <p:spPr>
          <a:xfrm>
            <a:off x="5827714" y="3687764"/>
            <a:ext cx="352425" cy="24923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nvGrpSpPr>
          <p:cNvPr id="37" name="Group 111">
            <a:extLst>
              <a:ext uri="{FF2B5EF4-FFF2-40B4-BE49-F238E27FC236}">
                <a16:creationId xmlns:a16="http://schemas.microsoft.com/office/drawing/2014/main" id="{86AFE0BC-75B3-7F4F-96D9-AAEC3EEFEE6B}"/>
              </a:ext>
            </a:extLst>
          </p:cNvPr>
          <p:cNvGrpSpPr>
            <a:grpSpLocks/>
          </p:cNvGrpSpPr>
          <p:nvPr/>
        </p:nvGrpSpPr>
        <p:grpSpPr bwMode="auto">
          <a:xfrm>
            <a:off x="3324225" y="1684338"/>
            <a:ext cx="514350" cy="468312"/>
            <a:chOff x="770" y="1056"/>
            <a:chExt cx="1036" cy="1029"/>
          </a:xfrm>
        </p:grpSpPr>
        <p:sp>
          <p:nvSpPr>
            <p:cNvPr id="8257" name="Freeform 112">
              <a:extLst>
                <a:ext uri="{FF2B5EF4-FFF2-40B4-BE49-F238E27FC236}">
                  <a16:creationId xmlns:a16="http://schemas.microsoft.com/office/drawing/2014/main" id="{E02AAB7E-182A-2B4F-8F45-E6FE22C80E6B}"/>
                </a:ext>
              </a:extLst>
            </p:cNvPr>
            <p:cNvSpPr>
              <a:spLocks/>
            </p:cNvSpPr>
            <p:nvPr/>
          </p:nvSpPr>
          <p:spPr bwMode="auto">
            <a:xfrm>
              <a:off x="770" y="1059"/>
              <a:ext cx="1036" cy="1026"/>
            </a:xfrm>
            <a:custGeom>
              <a:avLst/>
              <a:gdLst>
                <a:gd name="T0" fmla="*/ 951 w 414"/>
                <a:gd name="T1" fmla="*/ 0 h 385"/>
                <a:gd name="T2" fmla="*/ 638 w 414"/>
                <a:gd name="T3" fmla="*/ 64 h 385"/>
                <a:gd name="T4" fmla="*/ 350 w 414"/>
                <a:gd name="T5" fmla="*/ 405 h 385"/>
                <a:gd name="T6" fmla="*/ 108 w 414"/>
                <a:gd name="T7" fmla="*/ 752 h 385"/>
                <a:gd name="T8" fmla="*/ 13 w 414"/>
                <a:gd name="T9" fmla="*/ 1322 h 385"/>
                <a:gd name="T10" fmla="*/ 258 w 414"/>
                <a:gd name="T11" fmla="*/ 2052 h 385"/>
                <a:gd name="T12" fmla="*/ 876 w 414"/>
                <a:gd name="T13" fmla="*/ 2598 h 385"/>
                <a:gd name="T14" fmla="*/ 1679 w 414"/>
                <a:gd name="T15" fmla="*/ 2636 h 385"/>
                <a:gd name="T16" fmla="*/ 2267 w 414"/>
                <a:gd name="T17" fmla="*/ 2047 h 385"/>
                <a:gd name="T18" fmla="*/ 2567 w 414"/>
                <a:gd name="T19" fmla="*/ 994 h 385"/>
                <a:gd name="T20" fmla="*/ 2160 w 414"/>
                <a:gd name="T21" fmla="*/ 285 h 385"/>
                <a:gd name="T22" fmla="*/ 938 w 414"/>
                <a:gd name="T23" fmla="*/ 0 h 385"/>
                <a:gd name="T24" fmla="*/ 951 w 414"/>
                <a:gd name="T25" fmla="*/ 0 h 3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14" h="385">
                  <a:moveTo>
                    <a:pt x="152" y="0"/>
                  </a:moveTo>
                  <a:cubicBezTo>
                    <a:pt x="134" y="0"/>
                    <a:pt x="118" y="2"/>
                    <a:pt x="102" y="9"/>
                  </a:cubicBezTo>
                  <a:cubicBezTo>
                    <a:pt x="78" y="20"/>
                    <a:pt x="71" y="38"/>
                    <a:pt x="56" y="57"/>
                  </a:cubicBezTo>
                  <a:cubicBezTo>
                    <a:pt x="43" y="73"/>
                    <a:pt x="26" y="86"/>
                    <a:pt x="17" y="106"/>
                  </a:cubicBezTo>
                  <a:cubicBezTo>
                    <a:pt x="6" y="130"/>
                    <a:pt x="3" y="160"/>
                    <a:pt x="2" y="186"/>
                  </a:cubicBezTo>
                  <a:cubicBezTo>
                    <a:pt x="0" y="229"/>
                    <a:pt x="10" y="259"/>
                    <a:pt x="41" y="289"/>
                  </a:cubicBezTo>
                  <a:cubicBezTo>
                    <a:pt x="70" y="318"/>
                    <a:pt x="101" y="350"/>
                    <a:pt x="140" y="366"/>
                  </a:cubicBezTo>
                  <a:cubicBezTo>
                    <a:pt x="179" y="382"/>
                    <a:pt x="228" y="385"/>
                    <a:pt x="268" y="371"/>
                  </a:cubicBezTo>
                  <a:cubicBezTo>
                    <a:pt x="317" y="353"/>
                    <a:pt x="336" y="335"/>
                    <a:pt x="362" y="288"/>
                  </a:cubicBezTo>
                  <a:cubicBezTo>
                    <a:pt x="385" y="247"/>
                    <a:pt x="414" y="188"/>
                    <a:pt x="410" y="140"/>
                  </a:cubicBezTo>
                  <a:cubicBezTo>
                    <a:pt x="407" y="107"/>
                    <a:pt x="376" y="54"/>
                    <a:pt x="345" y="40"/>
                  </a:cubicBezTo>
                  <a:cubicBezTo>
                    <a:pt x="274" y="9"/>
                    <a:pt x="223" y="0"/>
                    <a:pt x="150" y="0"/>
                  </a:cubicBezTo>
                  <a:lnTo>
                    <a:pt x="152" y="0"/>
                  </a:lnTo>
                  <a:close/>
                </a:path>
              </a:pathLst>
            </a:custGeom>
            <a:solidFill>
              <a:srgbClr val="ABD4E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58" name="Freeform 113">
              <a:extLst>
                <a:ext uri="{FF2B5EF4-FFF2-40B4-BE49-F238E27FC236}">
                  <a16:creationId xmlns:a16="http://schemas.microsoft.com/office/drawing/2014/main" id="{A99AD323-76EB-A444-BF9C-50441070734A}"/>
                </a:ext>
              </a:extLst>
            </p:cNvPr>
            <p:cNvSpPr>
              <a:spLocks/>
            </p:cNvSpPr>
            <p:nvPr/>
          </p:nvSpPr>
          <p:spPr bwMode="auto">
            <a:xfrm>
              <a:off x="865" y="1117"/>
              <a:ext cx="868" cy="824"/>
            </a:xfrm>
            <a:custGeom>
              <a:avLst/>
              <a:gdLst>
                <a:gd name="T0" fmla="*/ 463 w 347"/>
                <a:gd name="T1" fmla="*/ 200 h 309"/>
                <a:gd name="T2" fmla="*/ 13 w 347"/>
                <a:gd name="T3" fmla="*/ 1139 h 309"/>
                <a:gd name="T4" fmla="*/ 233 w 347"/>
                <a:gd name="T5" fmla="*/ 1643 h 309"/>
                <a:gd name="T6" fmla="*/ 483 w 347"/>
                <a:gd name="T7" fmla="*/ 1997 h 309"/>
                <a:gd name="T8" fmla="*/ 1158 w 347"/>
                <a:gd name="T9" fmla="*/ 2077 h 309"/>
                <a:gd name="T10" fmla="*/ 1388 w 347"/>
                <a:gd name="T11" fmla="*/ 1933 h 309"/>
                <a:gd name="T12" fmla="*/ 1658 w 347"/>
                <a:gd name="T13" fmla="*/ 1792 h 309"/>
                <a:gd name="T14" fmla="*/ 1739 w 347"/>
                <a:gd name="T15" fmla="*/ 320 h 309"/>
                <a:gd name="T16" fmla="*/ 926 w 347"/>
                <a:gd name="T17" fmla="*/ 13 h 309"/>
                <a:gd name="T18" fmla="*/ 463 w 347"/>
                <a:gd name="T19" fmla="*/ 200 h 309"/>
                <a:gd name="T20" fmla="*/ 463 w 347"/>
                <a:gd name="T21" fmla="*/ 200 h 3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7" h="309">
                  <a:moveTo>
                    <a:pt x="74" y="28"/>
                  </a:moveTo>
                  <a:cubicBezTo>
                    <a:pt x="32" y="58"/>
                    <a:pt x="0" y="107"/>
                    <a:pt x="2" y="160"/>
                  </a:cubicBezTo>
                  <a:cubicBezTo>
                    <a:pt x="2" y="188"/>
                    <a:pt x="19" y="210"/>
                    <a:pt x="37" y="231"/>
                  </a:cubicBezTo>
                  <a:cubicBezTo>
                    <a:pt x="50" y="247"/>
                    <a:pt x="61" y="267"/>
                    <a:pt x="77" y="281"/>
                  </a:cubicBezTo>
                  <a:cubicBezTo>
                    <a:pt x="107" y="308"/>
                    <a:pt x="151" y="309"/>
                    <a:pt x="185" y="292"/>
                  </a:cubicBezTo>
                  <a:cubicBezTo>
                    <a:pt x="198" y="285"/>
                    <a:pt x="209" y="277"/>
                    <a:pt x="222" y="272"/>
                  </a:cubicBezTo>
                  <a:cubicBezTo>
                    <a:pt x="240" y="266"/>
                    <a:pt x="253" y="268"/>
                    <a:pt x="265" y="252"/>
                  </a:cubicBezTo>
                  <a:cubicBezTo>
                    <a:pt x="308" y="196"/>
                    <a:pt x="347" y="95"/>
                    <a:pt x="278" y="45"/>
                  </a:cubicBezTo>
                  <a:cubicBezTo>
                    <a:pt x="240" y="18"/>
                    <a:pt x="195" y="6"/>
                    <a:pt x="148" y="2"/>
                  </a:cubicBezTo>
                  <a:cubicBezTo>
                    <a:pt x="127" y="0"/>
                    <a:pt x="95" y="14"/>
                    <a:pt x="74" y="28"/>
                  </a:cubicBezTo>
                  <a:cubicBezTo>
                    <a:pt x="73" y="29"/>
                    <a:pt x="74" y="28"/>
                    <a:pt x="74" y="28"/>
                  </a:cubicBezTo>
                  <a:close/>
                </a:path>
              </a:pathLst>
            </a:custGeom>
            <a:solidFill>
              <a:srgbClr val="CCA6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59" name="Freeform 114">
              <a:extLst>
                <a:ext uri="{FF2B5EF4-FFF2-40B4-BE49-F238E27FC236}">
                  <a16:creationId xmlns:a16="http://schemas.microsoft.com/office/drawing/2014/main" id="{3EB61C66-0FDD-4646-84D3-C5885052F928}"/>
                </a:ext>
              </a:extLst>
            </p:cNvPr>
            <p:cNvSpPr>
              <a:spLocks/>
            </p:cNvSpPr>
            <p:nvPr/>
          </p:nvSpPr>
          <p:spPr bwMode="auto">
            <a:xfrm>
              <a:off x="795" y="1077"/>
              <a:ext cx="826" cy="942"/>
            </a:xfrm>
            <a:custGeom>
              <a:avLst/>
              <a:gdLst>
                <a:gd name="T0" fmla="*/ 345 w 330"/>
                <a:gd name="T1" fmla="*/ 2031 h 353"/>
                <a:gd name="T2" fmla="*/ 113 w 330"/>
                <a:gd name="T3" fmla="*/ 1324 h 353"/>
                <a:gd name="T4" fmla="*/ 208 w 330"/>
                <a:gd name="T5" fmla="*/ 777 h 353"/>
                <a:gd name="T6" fmla="*/ 433 w 330"/>
                <a:gd name="T7" fmla="*/ 440 h 353"/>
                <a:gd name="T8" fmla="*/ 701 w 330"/>
                <a:gd name="T9" fmla="*/ 115 h 353"/>
                <a:gd name="T10" fmla="*/ 996 w 330"/>
                <a:gd name="T11" fmla="*/ 56 h 353"/>
                <a:gd name="T12" fmla="*/ 989 w 330"/>
                <a:gd name="T13" fmla="*/ 56 h 353"/>
                <a:gd name="T14" fmla="*/ 2068 w 330"/>
                <a:gd name="T15" fmla="*/ 291 h 353"/>
                <a:gd name="T16" fmla="*/ 2035 w 330"/>
                <a:gd name="T17" fmla="*/ 270 h 353"/>
                <a:gd name="T18" fmla="*/ 884 w 330"/>
                <a:gd name="T19" fmla="*/ 0 h 353"/>
                <a:gd name="T20" fmla="*/ 896 w 330"/>
                <a:gd name="T21" fmla="*/ 0 h 353"/>
                <a:gd name="T22" fmla="*/ 601 w 330"/>
                <a:gd name="T23" fmla="*/ 64 h 353"/>
                <a:gd name="T24" fmla="*/ 333 w 330"/>
                <a:gd name="T25" fmla="*/ 392 h 353"/>
                <a:gd name="T26" fmla="*/ 100 w 330"/>
                <a:gd name="T27" fmla="*/ 726 h 353"/>
                <a:gd name="T28" fmla="*/ 13 w 330"/>
                <a:gd name="T29" fmla="*/ 1276 h 353"/>
                <a:gd name="T30" fmla="*/ 245 w 330"/>
                <a:gd name="T31" fmla="*/ 1980 h 353"/>
                <a:gd name="T32" fmla="*/ 826 w 330"/>
                <a:gd name="T33" fmla="*/ 2500 h 353"/>
                <a:gd name="T34" fmla="*/ 846 w 330"/>
                <a:gd name="T35" fmla="*/ 2514 h 353"/>
                <a:gd name="T36" fmla="*/ 345 w 330"/>
                <a:gd name="T37" fmla="*/ 2031 h 35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30" h="353">
                  <a:moveTo>
                    <a:pt x="55" y="285"/>
                  </a:moveTo>
                  <a:cubicBezTo>
                    <a:pt x="25" y="256"/>
                    <a:pt x="16" y="228"/>
                    <a:pt x="18" y="186"/>
                  </a:cubicBezTo>
                  <a:cubicBezTo>
                    <a:pt x="19" y="161"/>
                    <a:pt x="22" y="133"/>
                    <a:pt x="33" y="109"/>
                  </a:cubicBezTo>
                  <a:cubicBezTo>
                    <a:pt x="41" y="90"/>
                    <a:pt x="56" y="78"/>
                    <a:pt x="69" y="62"/>
                  </a:cubicBezTo>
                  <a:cubicBezTo>
                    <a:pt x="83" y="44"/>
                    <a:pt x="90" y="26"/>
                    <a:pt x="112" y="16"/>
                  </a:cubicBezTo>
                  <a:cubicBezTo>
                    <a:pt x="127" y="10"/>
                    <a:pt x="143" y="7"/>
                    <a:pt x="159" y="8"/>
                  </a:cubicBezTo>
                  <a:cubicBezTo>
                    <a:pt x="158" y="8"/>
                    <a:pt x="158" y="8"/>
                    <a:pt x="158" y="8"/>
                  </a:cubicBezTo>
                  <a:cubicBezTo>
                    <a:pt x="222" y="8"/>
                    <a:pt x="269" y="15"/>
                    <a:pt x="330" y="41"/>
                  </a:cubicBezTo>
                  <a:cubicBezTo>
                    <a:pt x="328" y="40"/>
                    <a:pt x="327" y="39"/>
                    <a:pt x="325" y="38"/>
                  </a:cubicBezTo>
                  <a:cubicBezTo>
                    <a:pt x="258" y="9"/>
                    <a:pt x="210" y="0"/>
                    <a:pt x="141" y="0"/>
                  </a:cubicBezTo>
                  <a:cubicBezTo>
                    <a:pt x="143" y="0"/>
                    <a:pt x="143" y="0"/>
                    <a:pt x="143" y="0"/>
                  </a:cubicBezTo>
                  <a:cubicBezTo>
                    <a:pt x="127" y="0"/>
                    <a:pt x="111" y="2"/>
                    <a:pt x="96" y="9"/>
                  </a:cubicBezTo>
                  <a:cubicBezTo>
                    <a:pt x="74" y="19"/>
                    <a:pt x="67" y="36"/>
                    <a:pt x="53" y="55"/>
                  </a:cubicBezTo>
                  <a:cubicBezTo>
                    <a:pt x="40" y="71"/>
                    <a:pt x="25" y="82"/>
                    <a:pt x="16" y="102"/>
                  </a:cubicBezTo>
                  <a:cubicBezTo>
                    <a:pt x="6" y="125"/>
                    <a:pt x="3" y="153"/>
                    <a:pt x="2" y="179"/>
                  </a:cubicBezTo>
                  <a:cubicBezTo>
                    <a:pt x="0" y="220"/>
                    <a:pt x="9" y="249"/>
                    <a:pt x="39" y="278"/>
                  </a:cubicBezTo>
                  <a:cubicBezTo>
                    <a:pt x="66" y="305"/>
                    <a:pt x="96" y="336"/>
                    <a:pt x="132" y="351"/>
                  </a:cubicBezTo>
                  <a:cubicBezTo>
                    <a:pt x="133" y="352"/>
                    <a:pt x="134" y="352"/>
                    <a:pt x="135" y="353"/>
                  </a:cubicBezTo>
                  <a:cubicBezTo>
                    <a:pt x="105" y="336"/>
                    <a:pt x="79" y="309"/>
                    <a:pt x="55" y="285"/>
                  </a:cubicBezTo>
                </a:path>
              </a:pathLst>
            </a:custGeom>
            <a:solidFill>
              <a:srgbClr val="EAF1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0" name="Freeform 115">
              <a:extLst>
                <a:ext uri="{FF2B5EF4-FFF2-40B4-BE49-F238E27FC236}">
                  <a16:creationId xmlns:a16="http://schemas.microsoft.com/office/drawing/2014/main" id="{168C2FBA-A7C0-064A-9E3B-ADA6DBBE4967}"/>
                </a:ext>
              </a:extLst>
            </p:cNvPr>
            <p:cNvSpPr>
              <a:spLocks/>
            </p:cNvSpPr>
            <p:nvPr/>
          </p:nvSpPr>
          <p:spPr bwMode="auto">
            <a:xfrm>
              <a:off x="978" y="1205"/>
              <a:ext cx="803" cy="851"/>
            </a:xfrm>
            <a:custGeom>
              <a:avLst/>
              <a:gdLst>
                <a:gd name="T0" fmla="*/ 1984 w 321"/>
                <a:gd name="T1" fmla="*/ 632 h 319"/>
                <a:gd name="T2" fmla="*/ 1651 w 321"/>
                <a:gd name="T3" fmla="*/ 0 h 319"/>
                <a:gd name="T4" fmla="*/ 1884 w 321"/>
                <a:gd name="T5" fmla="*/ 542 h 319"/>
                <a:gd name="T6" fmla="*/ 1601 w 321"/>
                <a:gd name="T7" fmla="*/ 1523 h 319"/>
                <a:gd name="T8" fmla="*/ 1046 w 321"/>
                <a:gd name="T9" fmla="*/ 2078 h 319"/>
                <a:gd name="T10" fmla="*/ 295 w 321"/>
                <a:gd name="T11" fmla="*/ 2049 h 319"/>
                <a:gd name="T12" fmla="*/ 0 w 321"/>
                <a:gd name="T13" fmla="*/ 1835 h 319"/>
                <a:gd name="T14" fmla="*/ 395 w 321"/>
                <a:gd name="T15" fmla="*/ 2142 h 319"/>
                <a:gd name="T16" fmla="*/ 1146 w 321"/>
                <a:gd name="T17" fmla="*/ 2177 h 319"/>
                <a:gd name="T18" fmla="*/ 1701 w 321"/>
                <a:gd name="T19" fmla="*/ 1622 h 319"/>
                <a:gd name="T20" fmla="*/ 1984 w 321"/>
                <a:gd name="T21" fmla="*/ 632 h 3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1" h="319">
                  <a:moveTo>
                    <a:pt x="317" y="89"/>
                  </a:moveTo>
                  <a:cubicBezTo>
                    <a:pt x="314" y="61"/>
                    <a:pt x="291" y="18"/>
                    <a:pt x="264" y="0"/>
                  </a:cubicBezTo>
                  <a:cubicBezTo>
                    <a:pt x="284" y="21"/>
                    <a:pt x="299" y="53"/>
                    <a:pt x="301" y="76"/>
                  </a:cubicBezTo>
                  <a:cubicBezTo>
                    <a:pt x="305" y="121"/>
                    <a:pt x="278" y="176"/>
                    <a:pt x="256" y="214"/>
                  </a:cubicBezTo>
                  <a:cubicBezTo>
                    <a:pt x="232" y="258"/>
                    <a:pt x="213" y="276"/>
                    <a:pt x="167" y="292"/>
                  </a:cubicBezTo>
                  <a:cubicBezTo>
                    <a:pt x="130" y="306"/>
                    <a:pt x="84" y="303"/>
                    <a:pt x="47" y="288"/>
                  </a:cubicBezTo>
                  <a:cubicBezTo>
                    <a:pt x="30" y="281"/>
                    <a:pt x="14" y="270"/>
                    <a:pt x="0" y="258"/>
                  </a:cubicBezTo>
                  <a:cubicBezTo>
                    <a:pt x="19" y="275"/>
                    <a:pt x="39" y="292"/>
                    <a:pt x="63" y="301"/>
                  </a:cubicBezTo>
                  <a:cubicBezTo>
                    <a:pt x="100" y="317"/>
                    <a:pt x="145" y="319"/>
                    <a:pt x="183" y="306"/>
                  </a:cubicBezTo>
                  <a:cubicBezTo>
                    <a:pt x="229" y="289"/>
                    <a:pt x="247" y="272"/>
                    <a:pt x="272" y="228"/>
                  </a:cubicBezTo>
                  <a:cubicBezTo>
                    <a:pt x="293" y="190"/>
                    <a:pt x="321" y="134"/>
                    <a:pt x="317" y="89"/>
                  </a:cubicBezTo>
                </a:path>
              </a:pathLst>
            </a:custGeom>
            <a:solidFill>
              <a:srgbClr val="8ABD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1" name="Freeform 116">
              <a:extLst>
                <a:ext uri="{FF2B5EF4-FFF2-40B4-BE49-F238E27FC236}">
                  <a16:creationId xmlns:a16="http://schemas.microsoft.com/office/drawing/2014/main" id="{F1A2A2C1-6750-AB41-9FA7-AC5B5BF7A001}"/>
                </a:ext>
              </a:extLst>
            </p:cNvPr>
            <p:cNvSpPr>
              <a:spLocks/>
            </p:cNvSpPr>
            <p:nvPr/>
          </p:nvSpPr>
          <p:spPr bwMode="auto">
            <a:xfrm>
              <a:off x="956" y="1216"/>
              <a:ext cx="680" cy="691"/>
            </a:xfrm>
            <a:custGeom>
              <a:avLst/>
              <a:gdLst>
                <a:gd name="T0" fmla="*/ 0 w 272"/>
                <a:gd name="T1" fmla="*/ 1225 h 259"/>
                <a:gd name="T2" fmla="*/ 570 w 272"/>
                <a:gd name="T3" fmla="*/ 1836 h 259"/>
                <a:gd name="T4" fmla="*/ 970 w 272"/>
                <a:gd name="T5" fmla="*/ 1686 h 259"/>
                <a:gd name="T6" fmla="*/ 1270 w 272"/>
                <a:gd name="T7" fmla="*/ 1566 h 259"/>
                <a:gd name="T8" fmla="*/ 1658 w 272"/>
                <a:gd name="T9" fmla="*/ 798 h 259"/>
                <a:gd name="T10" fmla="*/ 1400 w 272"/>
                <a:gd name="T11" fmla="*/ 56 h 259"/>
                <a:gd name="T12" fmla="*/ 1350 w 272"/>
                <a:gd name="T13" fmla="*/ 8 h 259"/>
                <a:gd name="T14" fmla="*/ 1438 w 272"/>
                <a:gd name="T15" fmla="*/ 824 h 259"/>
                <a:gd name="T16" fmla="*/ 1258 w 272"/>
                <a:gd name="T17" fmla="*/ 1147 h 259"/>
                <a:gd name="T18" fmla="*/ 988 w 272"/>
                <a:gd name="T19" fmla="*/ 1318 h 259"/>
                <a:gd name="T20" fmla="*/ 438 w 272"/>
                <a:gd name="T21" fmla="*/ 1467 h 259"/>
                <a:gd name="T22" fmla="*/ 25 w 272"/>
                <a:gd name="T23" fmla="*/ 1225 h 2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72" h="259">
                  <a:moveTo>
                    <a:pt x="0" y="172"/>
                  </a:moveTo>
                  <a:cubicBezTo>
                    <a:pt x="31" y="199"/>
                    <a:pt x="42" y="254"/>
                    <a:pt x="91" y="258"/>
                  </a:cubicBezTo>
                  <a:cubicBezTo>
                    <a:pt x="113" y="259"/>
                    <a:pt x="136" y="247"/>
                    <a:pt x="155" y="237"/>
                  </a:cubicBezTo>
                  <a:cubicBezTo>
                    <a:pt x="170" y="230"/>
                    <a:pt x="188" y="228"/>
                    <a:pt x="203" y="220"/>
                  </a:cubicBezTo>
                  <a:cubicBezTo>
                    <a:pt x="234" y="202"/>
                    <a:pt x="259" y="146"/>
                    <a:pt x="265" y="112"/>
                  </a:cubicBezTo>
                  <a:cubicBezTo>
                    <a:pt x="272" y="75"/>
                    <a:pt x="256" y="28"/>
                    <a:pt x="224" y="8"/>
                  </a:cubicBezTo>
                  <a:cubicBezTo>
                    <a:pt x="221" y="7"/>
                    <a:pt x="216" y="0"/>
                    <a:pt x="216" y="1"/>
                  </a:cubicBezTo>
                  <a:cubicBezTo>
                    <a:pt x="240" y="41"/>
                    <a:pt x="248" y="71"/>
                    <a:pt x="230" y="116"/>
                  </a:cubicBezTo>
                  <a:cubicBezTo>
                    <a:pt x="223" y="133"/>
                    <a:pt x="216" y="150"/>
                    <a:pt x="201" y="161"/>
                  </a:cubicBezTo>
                  <a:cubicBezTo>
                    <a:pt x="188" y="170"/>
                    <a:pt x="171" y="173"/>
                    <a:pt x="158" y="185"/>
                  </a:cubicBezTo>
                  <a:cubicBezTo>
                    <a:pt x="123" y="214"/>
                    <a:pt x="113" y="236"/>
                    <a:pt x="70" y="206"/>
                  </a:cubicBezTo>
                  <a:cubicBezTo>
                    <a:pt x="52" y="194"/>
                    <a:pt x="15" y="190"/>
                    <a:pt x="4" y="172"/>
                  </a:cubicBezTo>
                </a:path>
              </a:pathLst>
            </a:custGeom>
            <a:solidFill>
              <a:srgbClr val="BA9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2" name="Freeform 117">
              <a:extLst>
                <a:ext uri="{FF2B5EF4-FFF2-40B4-BE49-F238E27FC236}">
                  <a16:creationId xmlns:a16="http://schemas.microsoft.com/office/drawing/2014/main" id="{4216AB4F-4D56-6D41-B829-127DBC03F2B0}"/>
                </a:ext>
              </a:extLst>
            </p:cNvPr>
            <p:cNvSpPr>
              <a:spLocks/>
            </p:cNvSpPr>
            <p:nvPr/>
          </p:nvSpPr>
          <p:spPr bwMode="auto">
            <a:xfrm>
              <a:off x="863" y="1149"/>
              <a:ext cx="495" cy="435"/>
            </a:xfrm>
            <a:custGeom>
              <a:avLst/>
              <a:gdLst>
                <a:gd name="T0" fmla="*/ 1175 w 198"/>
                <a:gd name="T1" fmla="*/ 64 h 163"/>
                <a:gd name="T2" fmla="*/ 400 w 198"/>
                <a:gd name="T3" fmla="*/ 363 h 163"/>
                <a:gd name="T4" fmla="*/ 150 w 198"/>
                <a:gd name="T5" fmla="*/ 1161 h 163"/>
                <a:gd name="T6" fmla="*/ 613 w 198"/>
                <a:gd name="T7" fmla="*/ 350 h 163"/>
                <a:gd name="T8" fmla="*/ 1238 w 198"/>
                <a:gd name="T9" fmla="*/ 77 h 1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8" h="163">
                  <a:moveTo>
                    <a:pt x="188" y="9"/>
                  </a:moveTo>
                  <a:cubicBezTo>
                    <a:pt x="140" y="0"/>
                    <a:pt x="99" y="15"/>
                    <a:pt x="64" y="51"/>
                  </a:cubicBezTo>
                  <a:cubicBezTo>
                    <a:pt x="39" y="76"/>
                    <a:pt x="0" y="127"/>
                    <a:pt x="24" y="163"/>
                  </a:cubicBezTo>
                  <a:cubicBezTo>
                    <a:pt x="3" y="116"/>
                    <a:pt x="68" y="75"/>
                    <a:pt x="98" y="49"/>
                  </a:cubicBezTo>
                  <a:cubicBezTo>
                    <a:pt x="120" y="30"/>
                    <a:pt x="168" y="1"/>
                    <a:pt x="198" y="11"/>
                  </a:cubicBezTo>
                </a:path>
              </a:pathLst>
            </a:custGeom>
            <a:solidFill>
              <a:srgbClr val="E3D5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3" name="Freeform 118">
              <a:extLst>
                <a:ext uri="{FF2B5EF4-FFF2-40B4-BE49-F238E27FC236}">
                  <a16:creationId xmlns:a16="http://schemas.microsoft.com/office/drawing/2014/main" id="{91A0C352-4880-3E41-9628-57FE316ACFCA}"/>
                </a:ext>
              </a:extLst>
            </p:cNvPr>
            <p:cNvSpPr>
              <a:spLocks/>
            </p:cNvSpPr>
            <p:nvPr/>
          </p:nvSpPr>
          <p:spPr bwMode="auto">
            <a:xfrm>
              <a:off x="1153" y="1448"/>
              <a:ext cx="475" cy="464"/>
            </a:xfrm>
            <a:custGeom>
              <a:avLst/>
              <a:gdLst>
                <a:gd name="T0" fmla="*/ 0 w 190"/>
                <a:gd name="T1" fmla="*/ 1195 h 174"/>
                <a:gd name="T2" fmla="*/ 425 w 190"/>
                <a:gd name="T3" fmla="*/ 1075 h 174"/>
                <a:gd name="T4" fmla="*/ 925 w 190"/>
                <a:gd name="T5" fmla="*/ 811 h 174"/>
                <a:gd name="T6" fmla="*/ 1170 w 190"/>
                <a:gd name="T7" fmla="*/ 0 h 174"/>
                <a:gd name="T8" fmla="*/ 888 w 190"/>
                <a:gd name="T9" fmla="*/ 712 h 174"/>
                <a:gd name="T10" fmla="*/ 533 w 190"/>
                <a:gd name="T11" fmla="*/ 917 h 174"/>
                <a:gd name="T12" fmla="*/ 0 w 190"/>
                <a:gd name="T13" fmla="*/ 1195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0" h="174">
                  <a:moveTo>
                    <a:pt x="0" y="168"/>
                  </a:moveTo>
                  <a:cubicBezTo>
                    <a:pt x="29" y="174"/>
                    <a:pt x="40" y="162"/>
                    <a:pt x="68" y="151"/>
                  </a:cubicBezTo>
                  <a:cubicBezTo>
                    <a:pt x="96" y="140"/>
                    <a:pt x="124" y="140"/>
                    <a:pt x="148" y="114"/>
                  </a:cubicBezTo>
                  <a:cubicBezTo>
                    <a:pt x="172" y="88"/>
                    <a:pt x="190" y="37"/>
                    <a:pt x="187" y="0"/>
                  </a:cubicBezTo>
                  <a:cubicBezTo>
                    <a:pt x="187" y="24"/>
                    <a:pt x="164" y="85"/>
                    <a:pt x="142" y="100"/>
                  </a:cubicBezTo>
                  <a:cubicBezTo>
                    <a:pt x="120" y="114"/>
                    <a:pt x="107" y="120"/>
                    <a:pt x="85" y="129"/>
                  </a:cubicBezTo>
                  <a:cubicBezTo>
                    <a:pt x="63" y="138"/>
                    <a:pt x="18" y="174"/>
                    <a:pt x="0" y="168"/>
                  </a:cubicBezTo>
                </a:path>
              </a:pathLst>
            </a:custGeom>
            <a:solidFill>
              <a:srgbClr val="AC7D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4" name="Freeform 119">
              <a:extLst>
                <a:ext uri="{FF2B5EF4-FFF2-40B4-BE49-F238E27FC236}">
                  <a16:creationId xmlns:a16="http://schemas.microsoft.com/office/drawing/2014/main" id="{F29CAE23-FDD9-AB4D-A148-C6287063EB5C}"/>
                </a:ext>
              </a:extLst>
            </p:cNvPr>
            <p:cNvSpPr>
              <a:spLocks/>
            </p:cNvSpPr>
            <p:nvPr/>
          </p:nvSpPr>
          <p:spPr bwMode="auto">
            <a:xfrm>
              <a:off x="1208" y="1443"/>
              <a:ext cx="578" cy="634"/>
            </a:xfrm>
            <a:custGeom>
              <a:avLst/>
              <a:gdLst>
                <a:gd name="T0" fmla="*/ 1409 w 231"/>
                <a:gd name="T1" fmla="*/ 0 h 238"/>
                <a:gd name="T2" fmla="*/ 638 w 231"/>
                <a:gd name="T3" fmla="*/ 1505 h 238"/>
                <a:gd name="T4" fmla="*/ 0 w 231"/>
                <a:gd name="T5" fmla="*/ 1582 h 238"/>
                <a:gd name="T6" fmla="*/ 726 w 231"/>
                <a:gd name="T7" fmla="*/ 1369 h 238"/>
                <a:gd name="T8" fmla="*/ 1409 w 231"/>
                <a:gd name="T9" fmla="*/ 0 h 2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1" h="238">
                  <a:moveTo>
                    <a:pt x="225" y="0"/>
                  </a:moveTo>
                  <a:cubicBezTo>
                    <a:pt x="231" y="26"/>
                    <a:pt x="181" y="185"/>
                    <a:pt x="102" y="212"/>
                  </a:cubicBezTo>
                  <a:cubicBezTo>
                    <a:pt x="23" y="238"/>
                    <a:pt x="0" y="223"/>
                    <a:pt x="0" y="223"/>
                  </a:cubicBezTo>
                  <a:cubicBezTo>
                    <a:pt x="33" y="226"/>
                    <a:pt x="87" y="212"/>
                    <a:pt x="116" y="193"/>
                  </a:cubicBezTo>
                  <a:cubicBezTo>
                    <a:pt x="146" y="175"/>
                    <a:pt x="204" y="93"/>
                    <a:pt x="225" y="0"/>
                  </a:cubicBezTo>
                </a:path>
              </a:pathLst>
            </a:custGeom>
            <a:solidFill>
              <a:srgbClr val="65AD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65" name="Freeform 120">
              <a:extLst>
                <a:ext uri="{FF2B5EF4-FFF2-40B4-BE49-F238E27FC236}">
                  <a16:creationId xmlns:a16="http://schemas.microsoft.com/office/drawing/2014/main" id="{FCF860EF-F82C-FF45-825F-B023AB70C4DA}"/>
                </a:ext>
              </a:extLst>
            </p:cNvPr>
            <p:cNvSpPr>
              <a:spLocks/>
            </p:cNvSpPr>
            <p:nvPr/>
          </p:nvSpPr>
          <p:spPr bwMode="auto">
            <a:xfrm>
              <a:off x="865" y="1117"/>
              <a:ext cx="868" cy="824"/>
            </a:xfrm>
            <a:custGeom>
              <a:avLst/>
              <a:gdLst>
                <a:gd name="T0" fmla="*/ 463 w 347"/>
                <a:gd name="T1" fmla="*/ 200 h 309"/>
                <a:gd name="T2" fmla="*/ 13 w 347"/>
                <a:gd name="T3" fmla="*/ 1139 h 309"/>
                <a:gd name="T4" fmla="*/ 233 w 347"/>
                <a:gd name="T5" fmla="*/ 1643 h 309"/>
                <a:gd name="T6" fmla="*/ 483 w 347"/>
                <a:gd name="T7" fmla="*/ 1997 h 309"/>
                <a:gd name="T8" fmla="*/ 1158 w 347"/>
                <a:gd name="T9" fmla="*/ 2077 h 309"/>
                <a:gd name="T10" fmla="*/ 1388 w 347"/>
                <a:gd name="T11" fmla="*/ 1933 h 309"/>
                <a:gd name="T12" fmla="*/ 1658 w 347"/>
                <a:gd name="T13" fmla="*/ 1792 h 309"/>
                <a:gd name="T14" fmla="*/ 1739 w 347"/>
                <a:gd name="T15" fmla="*/ 320 h 309"/>
                <a:gd name="T16" fmla="*/ 926 w 347"/>
                <a:gd name="T17" fmla="*/ 13 h 309"/>
                <a:gd name="T18" fmla="*/ 463 w 347"/>
                <a:gd name="T19" fmla="*/ 200 h 309"/>
                <a:gd name="T20" fmla="*/ 463 w 347"/>
                <a:gd name="T21" fmla="*/ 200 h 3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7" h="309">
                  <a:moveTo>
                    <a:pt x="74" y="28"/>
                  </a:moveTo>
                  <a:cubicBezTo>
                    <a:pt x="32" y="58"/>
                    <a:pt x="0" y="107"/>
                    <a:pt x="2" y="160"/>
                  </a:cubicBezTo>
                  <a:cubicBezTo>
                    <a:pt x="2" y="188"/>
                    <a:pt x="19" y="210"/>
                    <a:pt x="37" y="231"/>
                  </a:cubicBezTo>
                  <a:cubicBezTo>
                    <a:pt x="50" y="247"/>
                    <a:pt x="61" y="267"/>
                    <a:pt x="77" y="281"/>
                  </a:cubicBezTo>
                  <a:cubicBezTo>
                    <a:pt x="107" y="308"/>
                    <a:pt x="151" y="309"/>
                    <a:pt x="185" y="292"/>
                  </a:cubicBezTo>
                  <a:cubicBezTo>
                    <a:pt x="198" y="285"/>
                    <a:pt x="209" y="277"/>
                    <a:pt x="222" y="272"/>
                  </a:cubicBezTo>
                  <a:cubicBezTo>
                    <a:pt x="240" y="266"/>
                    <a:pt x="253" y="268"/>
                    <a:pt x="265" y="252"/>
                  </a:cubicBezTo>
                  <a:cubicBezTo>
                    <a:pt x="308" y="196"/>
                    <a:pt x="347" y="95"/>
                    <a:pt x="278" y="45"/>
                  </a:cubicBezTo>
                  <a:cubicBezTo>
                    <a:pt x="240" y="18"/>
                    <a:pt x="195" y="6"/>
                    <a:pt x="148" y="2"/>
                  </a:cubicBezTo>
                  <a:cubicBezTo>
                    <a:pt x="127" y="0"/>
                    <a:pt x="95" y="14"/>
                    <a:pt x="74" y="28"/>
                  </a:cubicBezTo>
                  <a:cubicBezTo>
                    <a:pt x="73" y="29"/>
                    <a:pt x="74" y="28"/>
                    <a:pt x="74" y="28"/>
                  </a:cubicBezTo>
                  <a:close/>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66" name="Freeform 121">
              <a:extLst>
                <a:ext uri="{FF2B5EF4-FFF2-40B4-BE49-F238E27FC236}">
                  <a16:creationId xmlns:a16="http://schemas.microsoft.com/office/drawing/2014/main" id="{863C82A1-0C93-8D43-8F93-F94B8DDCAD1F}"/>
                </a:ext>
              </a:extLst>
            </p:cNvPr>
            <p:cNvSpPr>
              <a:spLocks/>
            </p:cNvSpPr>
            <p:nvPr/>
          </p:nvSpPr>
          <p:spPr bwMode="auto">
            <a:xfrm>
              <a:off x="770" y="1056"/>
              <a:ext cx="1036" cy="1029"/>
            </a:xfrm>
            <a:custGeom>
              <a:avLst/>
              <a:gdLst>
                <a:gd name="T0" fmla="*/ 951 w 414"/>
                <a:gd name="T1" fmla="*/ 8 h 386"/>
                <a:gd name="T2" fmla="*/ 638 w 414"/>
                <a:gd name="T3" fmla="*/ 72 h 386"/>
                <a:gd name="T4" fmla="*/ 350 w 414"/>
                <a:gd name="T5" fmla="*/ 405 h 386"/>
                <a:gd name="T6" fmla="*/ 108 w 414"/>
                <a:gd name="T7" fmla="*/ 754 h 386"/>
                <a:gd name="T8" fmla="*/ 13 w 414"/>
                <a:gd name="T9" fmla="*/ 1330 h 386"/>
                <a:gd name="T10" fmla="*/ 258 w 414"/>
                <a:gd name="T11" fmla="*/ 2061 h 386"/>
                <a:gd name="T12" fmla="*/ 876 w 414"/>
                <a:gd name="T13" fmla="*/ 2607 h 386"/>
                <a:gd name="T14" fmla="*/ 1679 w 414"/>
                <a:gd name="T15" fmla="*/ 2636 h 386"/>
                <a:gd name="T16" fmla="*/ 2267 w 414"/>
                <a:gd name="T17" fmla="*/ 2047 h 386"/>
                <a:gd name="T18" fmla="*/ 2567 w 414"/>
                <a:gd name="T19" fmla="*/ 1002 h 386"/>
                <a:gd name="T20" fmla="*/ 2160 w 414"/>
                <a:gd name="T21" fmla="*/ 285 h 386"/>
                <a:gd name="T22" fmla="*/ 938 w 414"/>
                <a:gd name="T23" fmla="*/ 8 h 386"/>
                <a:gd name="T24" fmla="*/ 951 w 414"/>
                <a:gd name="T25" fmla="*/ 8 h 38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14" h="386">
                  <a:moveTo>
                    <a:pt x="152" y="1"/>
                  </a:moveTo>
                  <a:cubicBezTo>
                    <a:pt x="134" y="0"/>
                    <a:pt x="118" y="3"/>
                    <a:pt x="102" y="10"/>
                  </a:cubicBezTo>
                  <a:cubicBezTo>
                    <a:pt x="78" y="20"/>
                    <a:pt x="71" y="38"/>
                    <a:pt x="56" y="57"/>
                  </a:cubicBezTo>
                  <a:cubicBezTo>
                    <a:pt x="42" y="74"/>
                    <a:pt x="26" y="86"/>
                    <a:pt x="17" y="106"/>
                  </a:cubicBezTo>
                  <a:cubicBezTo>
                    <a:pt x="6" y="131"/>
                    <a:pt x="3" y="160"/>
                    <a:pt x="2" y="187"/>
                  </a:cubicBezTo>
                  <a:cubicBezTo>
                    <a:pt x="0" y="230"/>
                    <a:pt x="10" y="260"/>
                    <a:pt x="41" y="290"/>
                  </a:cubicBezTo>
                  <a:cubicBezTo>
                    <a:pt x="70" y="318"/>
                    <a:pt x="101" y="351"/>
                    <a:pt x="140" y="367"/>
                  </a:cubicBezTo>
                  <a:cubicBezTo>
                    <a:pt x="179" y="383"/>
                    <a:pt x="228" y="386"/>
                    <a:pt x="268" y="371"/>
                  </a:cubicBezTo>
                  <a:cubicBezTo>
                    <a:pt x="317" y="354"/>
                    <a:pt x="336" y="335"/>
                    <a:pt x="362" y="288"/>
                  </a:cubicBezTo>
                  <a:cubicBezTo>
                    <a:pt x="385" y="248"/>
                    <a:pt x="414" y="189"/>
                    <a:pt x="410" y="141"/>
                  </a:cubicBezTo>
                  <a:cubicBezTo>
                    <a:pt x="407" y="107"/>
                    <a:pt x="376" y="54"/>
                    <a:pt x="345" y="40"/>
                  </a:cubicBezTo>
                  <a:cubicBezTo>
                    <a:pt x="274" y="9"/>
                    <a:pt x="223" y="1"/>
                    <a:pt x="150" y="1"/>
                  </a:cubicBezTo>
                  <a:lnTo>
                    <a:pt x="152" y="1"/>
                  </a:lnTo>
                  <a:close/>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67" name="Oval 122">
              <a:extLst>
                <a:ext uri="{FF2B5EF4-FFF2-40B4-BE49-F238E27FC236}">
                  <a16:creationId xmlns:a16="http://schemas.microsoft.com/office/drawing/2014/main" id="{E7FEB9F8-68EF-044A-B027-79E82C1BB6F5}"/>
                </a:ext>
              </a:extLst>
            </p:cNvPr>
            <p:cNvSpPr>
              <a:spLocks noChangeArrowheads="1"/>
            </p:cNvSpPr>
            <p:nvPr/>
          </p:nvSpPr>
          <p:spPr bwMode="auto">
            <a:xfrm>
              <a:off x="1003" y="1160"/>
              <a:ext cx="83" cy="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68" name="Oval 123">
              <a:extLst>
                <a:ext uri="{FF2B5EF4-FFF2-40B4-BE49-F238E27FC236}">
                  <a16:creationId xmlns:a16="http://schemas.microsoft.com/office/drawing/2014/main" id="{4D0D5ED3-5B27-E344-8BE3-B669B3C0996B}"/>
                </a:ext>
              </a:extLst>
            </p:cNvPr>
            <p:cNvSpPr>
              <a:spLocks noChangeArrowheads="1"/>
            </p:cNvSpPr>
            <p:nvPr/>
          </p:nvSpPr>
          <p:spPr bwMode="auto">
            <a:xfrm>
              <a:off x="1086" y="1155"/>
              <a:ext cx="30"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69" name="Oval 124">
              <a:extLst>
                <a:ext uri="{FF2B5EF4-FFF2-40B4-BE49-F238E27FC236}">
                  <a16:creationId xmlns:a16="http://schemas.microsoft.com/office/drawing/2014/main" id="{323D3C79-DF0F-4546-BA5D-A5B88CE8A294}"/>
                </a:ext>
              </a:extLst>
            </p:cNvPr>
            <p:cNvSpPr>
              <a:spLocks noChangeArrowheads="1"/>
            </p:cNvSpPr>
            <p:nvPr/>
          </p:nvSpPr>
          <p:spPr bwMode="auto">
            <a:xfrm>
              <a:off x="976" y="1221"/>
              <a:ext cx="30"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grpSp>
      <p:grpSp>
        <p:nvGrpSpPr>
          <p:cNvPr id="53" name="Group 125">
            <a:extLst>
              <a:ext uri="{FF2B5EF4-FFF2-40B4-BE49-F238E27FC236}">
                <a16:creationId xmlns:a16="http://schemas.microsoft.com/office/drawing/2014/main" id="{396B3272-AB54-AD4C-8DD8-80BF101C3FD1}"/>
              </a:ext>
            </a:extLst>
          </p:cNvPr>
          <p:cNvGrpSpPr>
            <a:grpSpLocks/>
          </p:cNvGrpSpPr>
          <p:nvPr/>
        </p:nvGrpSpPr>
        <p:grpSpPr bwMode="auto">
          <a:xfrm>
            <a:off x="4059239" y="1441450"/>
            <a:ext cx="598487" cy="539750"/>
            <a:chOff x="2229" y="1373"/>
            <a:chExt cx="1207" cy="1184"/>
          </a:xfrm>
        </p:grpSpPr>
        <p:sp>
          <p:nvSpPr>
            <p:cNvPr id="8244" name="Freeform 126">
              <a:extLst>
                <a:ext uri="{FF2B5EF4-FFF2-40B4-BE49-F238E27FC236}">
                  <a16:creationId xmlns:a16="http://schemas.microsoft.com/office/drawing/2014/main" id="{85D47848-6101-2940-AEA8-5885A463EB0B}"/>
                </a:ext>
              </a:extLst>
            </p:cNvPr>
            <p:cNvSpPr>
              <a:spLocks/>
            </p:cNvSpPr>
            <p:nvPr/>
          </p:nvSpPr>
          <p:spPr bwMode="auto">
            <a:xfrm>
              <a:off x="2241" y="1373"/>
              <a:ext cx="1195" cy="1184"/>
            </a:xfrm>
            <a:custGeom>
              <a:avLst/>
              <a:gdLst>
                <a:gd name="T0" fmla="*/ 688 w 478"/>
                <a:gd name="T1" fmla="*/ 235 h 444"/>
                <a:gd name="T2" fmla="*/ 133 w 478"/>
                <a:gd name="T3" fmla="*/ 1053 h 444"/>
                <a:gd name="T4" fmla="*/ 208 w 478"/>
                <a:gd name="T5" fmla="*/ 2219 h 444"/>
                <a:gd name="T6" fmla="*/ 1983 w 478"/>
                <a:gd name="T7" fmla="*/ 2795 h 444"/>
                <a:gd name="T8" fmla="*/ 2358 w 478"/>
                <a:gd name="T9" fmla="*/ 512 h 444"/>
                <a:gd name="T10" fmla="*/ 1583 w 478"/>
                <a:gd name="T11" fmla="*/ 99 h 444"/>
                <a:gd name="T12" fmla="*/ 688 w 478"/>
                <a:gd name="T13" fmla="*/ 235 h 4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8" h="444">
                  <a:moveTo>
                    <a:pt x="110" y="33"/>
                  </a:moveTo>
                  <a:cubicBezTo>
                    <a:pt x="53" y="66"/>
                    <a:pt x="45" y="92"/>
                    <a:pt x="21" y="148"/>
                  </a:cubicBezTo>
                  <a:cubicBezTo>
                    <a:pt x="0" y="199"/>
                    <a:pt x="7" y="264"/>
                    <a:pt x="33" y="312"/>
                  </a:cubicBezTo>
                  <a:cubicBezTo>
                    <a:pt x="82" y="404"/>
                    <a:pt x="227" y="444"/>
                    <a:pt x="317" y="393"/>
                  </a:cubicBezTo>
                  <a:cubicBezTo>
                    <a:pt x="424" y="333"/>
                    <a:pt x="478" y="167"/>
                    <a:pt x="377" y="72"/>
                  </a:cubicBezTo>
                  <a:cubicBezTo>
                    <a:pt x="342" y="39"/>
                    <a:pt x="298" y="23"/>
                    <a:pt x="253" y="14"/>
                  </a:cubicBezTo>
                  <a:cubicBezTo>
                    <a:pt x="183" y="0"/>
                    <a:pt x="150" y="12"/>
                    <a:pt x="110" y="33"/>
                  </a:cubicBezTo>
                  <a:close/>
                </a:path>
              </a:pathLst>
            </a:custGeom>
            <a:solidFill>
              <a:srgbClr val="ABD4E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45" name="Freeform 127">
              <a:extLst>
                <a:ext uri="{FF2B5EF4-FFF2-40B4-BE49-F238E27FC236}">
                  <a16:creationId xmlns:a16="http://schemas.microsoft.com/office/drawing/2014/main" id="{533E5A28-23D7-1A4C-9545-ACCAC2D660F4}"/>
                </a:ext>
              </a:extLst>
            </p:cNvPr>
            <p:cNvSpPr>
              <a:spLocks/>
            </p:cNvSpPr>
            <p:nvPr/>
          </p:nvSpPr>
          <p:spPr bwMode="auto">
            <a:xfrm>
              <a:off x="2366" y="1459"/>
              <a:ext cx="890" cy="936"/>
            </a:xfrm>
            <a:custGeom>
              <a:avLst/>
              <a:gdLst>
                <a:gd name="T0" fmla="*/ 513 w 356"/>
                <a:gd name="T1" fmla="*/ 227 h 351"/>
                <a:gd name="T2" fmla="*/ 75 w 356"/>
                <a:gd name="T3" fmla="*/ 1045 h 351"/>
                <a:gd name="T4" fmla="*/ 470 w 356"/>
                <a:gd name="T5" fmla="*/ 2240 h 351"/>
                <a:gd name="T6" fmla="*/ 1345 w 356"/>
                <a:gd name="T7" fmla="*/ 2424 h 351"/>
                <a:gd name="T8" fmla="*/ 1975 w 356"/>
                <a:gd name="T9" fmla="*/ 1813 h 351"/>
                <a:gd name="T10" fmla="*/ 2120 w 356"/>
                <a:gd name="T11" fmla="*/ 853 h 351"/>
                <a:gd name="T12" fmla="*/ 1595 w 356"/>
                <a:gd name="T13" fmla="*/ 171 h 351"/>
                <a:gd name="T14" fmla="*/ 513 w 356"/>
                <a:gd name="T15" fmla="*/ 227 h 3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 h="351">
                  <a:moveTo>
                    <a:pt x="82" y="32"/>
                  </a:moveTo>
                  <a:cubicBezTo>
                    <a:pt x="32" y="58"/>
                    <a:pt x="19" y="110"/>
                    <a:pt x="12" y="147"/>
                  </a:cubicBezTo>
                  <a:cubicBezTo>
                    <a:pt x="0" y="215"/>
                    <a:pt x="10" y="278"/>
                    <a:pt x="75" y="315"/>
                  </a:cubicBezTo>
                  <a:cubicBezTo>
                    <a:pt x="108" y="333"/>
                    <a:pt x="177" y="351"/>
                    <a:pt x="215" y="341"/>
                  </a:cubicBezTo>
                  <a:cubicBezTo>
                    <a:pt x="263" y="328"/>
                    <a:pt x="290" y="291"/>
                    <a:pt x="316" y="255"/>
                  </a:cubicBezTo>
                  <a:cubicBezTo>
                    <a:pt x="345" y="215"/>
                    <a:pt x="356" y="176"/>
                    <a:pt x="339" y="120"/>
                  </a:cubicBezTo>
                  <a:cubicBezTo>
                    <a:pt x="326" y="78"/>
                    <a:pt x="297" y="38"/>
                    <a:pt x="255" y="24"/>
                  </a:cubicBezTo>
                  <a:cubicBezTo>
                    <a:pt x="182" y="0"/>
                    <a:pt x="143" y="3"/>
                    <a:pt x="82" y="32"/>
                  </a:cubicBezTo>
                  <a:close/>
                </a:path>
              </a:pathLst>
            </a:custGeom>
            <a:solidFill>
              <a:srgbClr val="CCA6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46" name="Freeform 128">
              <a:extLst>
                <a:ext uri="{FF2B5EF4-FFF2-40B4-BE49-F238E27FC236}">
                  <a16:creationId xmlns:a16="http://schemas.microsoft.com/office/drawing/2014/main" id="{09957EC2-89C2-4745-924D-697593D0C369}"/>
                </a:ext>
              </a:extLst>
            </p:cNvPr>
            <p:cNvSpPr>
              <a:spLocks/>
            </p:cNvSpPr>
            <p:nvPr/>
          </p:nvSpPr>
          <p:spPr bwMode="auto">
            <a:xfrm>
              <a:off x="2439" y="1648"/>
              <a:ext cx="847" cy="717"/>
            </a:xfrm>
            <a:custGeom>
              <a:avLst/>
              <a:gdLst>
                <a:gd name="T0" fmla="*/ 0 w 339"/>
                <a:gd name="T1" fmla="*/ 1229 h 269"/>
                <a:gd name="T2" fmla="*/ 667 w 339"/>
                <a:gd name="T3" fmla="*/ 1818 h 269"/>
                <a:gd name="T4" fmla="*/ 1462 w 339"/>
                <a:gd name="T5" fmla="*/ 1655 h 269"/>
                <a:gd name="T6" fmla="*/ 1662 w 339"/>
                <a:gd name="T7" fmla="*/ 0 h 269"/>
                <a:gd name="T8" fmla="*/ 1699 w 339"/>
                <a:gd name="T9" fmla="*/ 733 h 269"/>
                <a:gd name="T10" fmla="*/ 1492 w 339"/>
                <a:gd name="T11" fmla="*/ 1024 h 269"/>
                <a:gd name="T12" fmla="*/ 1287 w 339"/>
                <a:gd name="T13" fmla="*/ 1327 h 269"/>
                <a:gd name="T14" fmla="*/ 705 w 339"/>
                <a:gd name="T15" fmla="*/ 1562 h 269"/>
                <a:gd name="T16" fmla="*/ 292 w 339"/>
                <a:gd name="T17" fmla="*/ 1391 h 269"/>
                <a:gd name="T18" fmla="*/ 50 w 339"/>
                <a:gd name="T19" fmla="*/ 1258 h 2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39" h="269">
                  <a:moveTo>
                    <a:pt x="0" y="173"/>
                  </a:moveTo>
                  <a:cubicBezTo>
                    <a:pt x="10" y="229"/>
                    <a:pt x="64" y="243"/>
                    <a:pt x="107" y="256"/>
                  </a:cubicBezTo>
                  <a:cubicBezTo>
                    <a:pt x="154" y="269"/>
                    <a:pt x="196" y="265"/>
                    <a:pt x="234" y="233"/>
                  </a:cubicBezTo>
                  <a:cubicBezTo>
                    <a:pt x="295" y="179"/>
                    <a:pt x="339" y="58"/>
                    <a:pt x="266" y="0"/>
                  </a:cubicBezTo>
                  <a:cubicBezTo>
                    <a:pt x="273" y="33"/>
                    <a:pt x="287" y="70"/>
                    <a:pt x="272" y="103"/>
                  </a:cubicBezTo>
                  <a:cubicBezTo>
                    <a:pt x="265" y="118"/>
                    <a:pt x="251" y="132"/>
                    <a:pt x="239" y="144"/>
                  </a:cubicBezTo>
                  <a:cubicBezTo>
                    <a:pt x="225" y="158"/>
                    <a:pt x="218" y="173"/>
                    <a:pt x="206" y="187"/>
                  </a:cubicBezTo>
                  <a:cubicBezTo>
                    <a:pt x="187" y="211"/>
                    <a:pt x="144" y="222"/>
                    <a:pt x="113" y="220"/>
                  </a:cubicBezTo>
                  <a:cubicBezTo>
                    <a:pt x="85" y="219"/>
                    <a:pt x="68" y="208"/>
                    <a:pt x="47" y="196"/>
                  </a:cubicBezTo>
                  <a:cubicBezTo>
                    <a:pt x="35" y="188"/>
                    <a:pt x="14" y="192"/>
                    <a:pt x="8" y="177"/>
                  </a:cubicBezTo>
                </a:path>
              </a:pathLst>
            </a:custGeom>
            <a:solidFill>
              <a:srgbClr val="BA9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47" name="Freeform 129">
              <a:extLst>
                <a:ext uri="{FF2B5EF4-FFF2-40B4-BE49-F238E27FC236}">
                  <a16:creationId xmlns:a16="http://schemas.microsoft.com/office/drawing/2014/main" id="{8B5EE29F-05F5-D649-9832-A40144CBAD4D}"/>
                </a:ext>
              </a:extLst>
            </p:cNvPr>
            <p:cNvSpPr>
              <a:spLocks/>
            </p:cNvSpPr>
            <p:nvPr/>
          </p:nvSpPr>
          <p:spPr bwMode="auto">
            <a:xfrm>
              <a:off x="2416" y="1515"/>
              <a:ext cx="430" cy="426"/>
            </a:xfrm>
            <a:custGeom>
              <a:avLst/>
              <a:gdLst>
                <a:gd name="T0" fmla="*/ 713 w 172"/>
                <a:gd name="T1" fmla="*/ 29 h 160"/>
                <a:gd name="T2" fmla="*/ 270 w 172"/>
                <a:gd name="T3" fmla="*/ 333 h 160"/>
                <a:gd name="T4" fmla="*/ 33 w 172"/>
                <a:gd name="T5" fmla="*/ 1134 h 160"/>
                <a:gd name="T6" fmla="*/ 388 w 172"/>
                <a:gd name="T7" fmla="*/ 362 h 160"/>
                <a:gd name="T8" fmla="*/ 550 w 172"/>
                <a:gd name="T9" fmla="*/ 277 h 160"/>
                <a:gd name="T10" fmla="*/ 650 w 172"/>
                <a:gd name="T11" fmla="*/ 136 h 160"/>
                <a:gd name="T12" fmla="*/ 1075 w 172"/>
                <a:gd name="T13" fmla="*/ 29 h 160"/>
                <a:gd name="T14" fmla="*/ 713 w 172"/>
                <a:gd name="T15" fmla="*/ 43 h 16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2" h="160">
                  <a:moveTo>
                    <a:pt x="114" y="4"/>
                  </a:moveTo>
                  <a:cubicBezTo>
                    <a:pt x="86" y="17"/>
                    <a:pt x="64" y="24"/>
                    <a:pt x="43" y="47"/>
                  </a:cubicBezTo>
                  <a:cubicBezTo>
                    <a:pt x="17" y="76"/>
                    <a:pt x="0" y="120"/>
                    <a:pt x="5" y="160"/>
                  </a:cubicBezTo>
                  <a:cubicBezTo>
                    <a:pt x="13" y="120"/>
                    <a:pt x="27" y="74"/>
                    <a:pt x="62" y="51"/>
                  </a:cubicBezTo>
                  <a:cubicBezTo>
                    <a:pt x="70" y="46"/>
                    <a:pt x="81" y="44"/>
                    <a:pt x="88" y="39"/>
                  </a:cubicBezTo>
                  <a:cubicBezTo>
                    <a:pt x="96" y="32"/>
                    <a:pt x="96" y="25"/>
                    <a:pt x="104" y="19"/>
                  </a:cubicBezTo>
                  <a:cubicBezTo>
                    <a:pt x="116" y="8"/>
                    <a:pt x="158" y="9"/>
                    <a:pt x="172" y="4"/>
                  </a:cubicBezTo>
                  <a:cubicBezTo>
                    <a:pt x="163" y="0"/>
                    <a:pt x="123" y="2"/>
                    <a:pt x="114" y="6"/>
                  </a:cubicBezTo>
                </a:path>
              </a:pathLst>
            </a:custGeom>
            <a:solidFill>
              <a:srgbClr val="E3D5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48" name="Freeform 130">
              <a:extLst>
                <a:ext uri="{FF2B5EF4-FFF2-40B4-BE49-F238E27FC236}">
                  <a16:creationId xmlns:a16="http://schemas.microsoft.com/office/drawing/2014/main" id="{C687F990-BC48-1A48-B5D5-5454668D2718}"/>
                </a:ext>
              </a:extLst>
            </p:cNvPr>
            <p:cNvSpPr>
              <a:spLocks/>
            </p:cNvSpPr>
            <p:nvPr/>
          </p:nvSpPr>
          <p:spPr bwMode="auto">
            <a:xfrm>
              <a:off x="2581" y="1701"/>
              <a:ext cx="777" cy="816"/>
            </a:xfrm>
            <a:custGeom>
              <a:avLst/>
              <a:gdLst>
                <a:gd name="T0" fmla="*/ 0 w 311"/>
                <a:gd name="T1" fmla="*/ 1907 h 306"/>
                <a:gd name="T2" fmla="*/ 25 w 311"/>
                <a:gd name="T3" fmla="*/ 1912 h 306"/>
                <a:gd name="T4" fmla="*/ 1304 w 311"/>
                <a:gd name="T5" fmla="*/ 1728 h 306"/>
                <a:gd name="T6" fmla="*/ 1679 w 311"/>
                <a:gd name="T7" fmla="*/ 0 h 306"/>
                <a:gd name="T8" fmla="*/ 1142 w 311"/>
                <a:gd name="T9" fmla="*/ 1728 h 306"/>
                <a:gd name="T10" fmla="*/ 0 w 311"/>
                <a:gd name="T11" fmla="*/ 1907 h 3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1" h="306">
                  <a:moveTo>
                    <a:pt x="0" y="268"/>
                  </a:moveTo>
                  <a:cubicBezTo>
                    <a:pt x="1" y="268"/>
                    <a:pt x="2" y="269"/>
                    <a:pt x="4" y="269"/>
                  </a:cubicBezTo>
                  <a:cubicBezTo>
                    <a:pt x="46" y="287"/>
                    <a:pt x="137" y="306"/>
                    <a:pt x="209" y="243"/>
                  </a:cubicBezTo>
                  <a:cubicBezTo>
                    <a:pt x="284" y="178"/>
                    <a:pt x="311" y="54"/>
                    <a:pt x="269" y="0"/>
                  </a:cubicBezTo>
                  <a:cubicBezTo>
                    <a:pt x="288" y="52"/>
                    <a:pt x="288" y="176"/>
                    <a:pt x="183" y="243"/>
                  </a:cubicBezTo>
                  <a:cubicBezTo>
                    <a:pt x="139" y="263"/>
                    <a:pt x="99" y="294"/>
                    <a:pt x="0" y="268"/>
                  </a:cubicBezTo>
                </a:path>
              </a:pathLst>
            </a:custGeom>
            <a:solidFill>
              <a:srgbClr val="8ABD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49" name="Freeform 131">
              <a:extLst>
                <a:ext uri="{FF2B5EF4-FFF2-40B4-BE49-F238E27FC236}">
                  <a16:creationId xmlns:a16="http://schemas.microsoft.com/office/drawing/2014/main" id="{FDF7BF74-8F18-5641-91E2-CC6F9C93888D}"/>
                </a:ext>
              </a:extLst>
            </p:cNvPr>
            <p:cNvSpPr>
              <a:spLocks/>
            </p:cNvSpPr>
            <p:nvPr/>
          </p:nvSpPr>
          <p:spPr bwMode="auto">
            <a:xfrm>
              <a:off x="2229" y="1536"/>
              <a:ext cx="210" cy="771"/>
            </a:xfrm>
            <a:custGeom>
              <a:avLst/>
              <a:gdLst>
                <a:gd name="T0" fmla="*/ 525 w 84"/>
                <a:gd name="T1" fmla="*/ 0 h 289"/>
                <a:gd name="T2" fmla="*/ 225 w 84"/>
                <a:gd name="T3" fmla="*/ 590 h 289"/>
                <a:gd name="T4" fmla="*/ 488 w 84"/>
                <a:gd name="T5" fmla="*/ 2057 h 289"/>
                <a:gd name="T6" fmla="*/ 250 w 84"/>
                <a:gd name="T7" fmla="*/ 824 h 289"/>
                <a:gd name="T8" fmla="*/ 525 w 84"/>
                <a:gd name="T9" fmla="*/ 0 h 2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4" h="289">
                  <a:moveTo>
                    <a:pt x="84" y="0"/>
                  </a:moveTo>
                  <a:cubicBezTo>
                    <a:pt x="55" y="24"/>
                    <a:pt x="45" y="59"/>
                    <a:pt x="36" y="83"/>
                  </a:cubicBezTo>
                  <a:cubicBezTo>
                    <a:pt x="19" y="123"/>
                    <a:pt x="0" y="215"/>
                    <a:pt x="78" y="289"/>
                  </a:cubicBezTo>
                  <a:cubicBezTo>
                    <a:pt x="59" y="268"/>
                    <a:pt x="19" y="180"/>
                    <a:pt x="40" y="116"/>
                  </a:cubicBezTo>
                  <a:cubicBezTo>
                    <a:pt x="62" y="52"/>
                    <a:pt x="57" y="26"/>
                    <a:pt x="84" y="0"/>
                  </a:cubicBezTo>
                </a:path>
              </a:pathLst>
            </a:custGeom>
            <a:solidFill>
              <a:srgbClr val="EAF1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50" name="Freeform 132">
              <a:extLst>
                <a:ext uri="{FF2B5EF4-FFF2-40B4-BE49-F238E27FC236}">
                  <a16:creationId xmlns:a16="http://schemas.microsoft.com/office/drawing/2014/main" id="{C2B8CBFB-83DD-824C-AD89-56EE36DA941C}"/>
                </a:ext>
              </a:extLst>
            </p:cNvPr>
            <p:cNvSpPr>
              <a:spLocks/>
            </p:cNvSpPr>
            <p:nvPr/>
          </p:nvSpPr>
          <p:spPr bwMode="auto">
            <a:xfrm>
              <a:off x="2856" y="2059"/>
              <a:ext cx="417" cy="405"/>
            </a:xfrm>
            <a:custGeom>
              <a:avLst/>
              <a:gdLst>
                <a:gd name="T0" fmla="*/ 1041 w 167"/>
                <a:gd name="T1" fmla="*/ 0 h 152"/>
                <a:gd name="T2" fmla="*/ 0 w 167"/>
                <a:gd name="T3" fmla="*/ 1079 h 152"/>
                <a:gd name="T4" fmla="*/ 1041 w 167"/>
                <a:gd name="T5" fmla="*/ 0 h 152"/>
                <a:gd name="T6" fmla="*/ 0 60000 65536"/>
                <a:gd name="T7" fmla="*/ 0 60000 65536"/>
                <a:gd name="T8" fmla="*/ 0 60000 65536"/>
              </a:gdLst>
              <a:ahLst/>
              <a:cxnLst>
                <a:cxn ang="T6">
                  <a:pos x="T0" y="T1"/>
                </a:cxn>
                <a:cxn ang="T7">
                  <a:pos x="T2" y="T3"/>
                </a:cxn>
                <a:cxn ang="T8">
                  <a:pos x="T4" y="T5"/>
                </a:cxn>
              </a:cxnLst>
              <a:rect l="0" t="0" r="r" b="b"/>
              <a:pathLst>
                <a:path w="167" h="152">
                  <a:moveTo>
                    <a:pt x="167" y="0"/>
                  </a:moveTo>
                  <a:cubicBezTo>
                    <a:pt x="159" y="26"/>
                    <a:pt x="119" y="140"/>
                    <a:pt x="0" y="152"/>
                  </a:cubicBezTo>
                  <a:cubicBezTo>
                    <a:pt x="27" y="148"/>
                    <a:pt x="127" y="107"/>
                    <a:pt x="167" y="0"/>
                  </a:cubicBezTo>
                </a:path>
              </a:pathLst>
            </a:custGeom>
            <a:solidFill>
              <a:srgbClr val="65AD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51" name="Freeform 133">
              <a:extLst>
                <a:ext uri="{FF2B5EF4-FFF2-40B4-BE49-F238E27FC236}">
                  <a16:creationId xmlns:a16="http://schemas.microsoft.com/office/drawing/2014/main" id="{EDBD147F-FF09-174C-BE3D-BA527C466946}"/>
                </a:ext>
              </a:extLst>
            </p:cNvPr>
            <p:cNvSpPr>
              <a:spLocks/>
            </p:cNvSpPr>
            <p:nvPr/>
          </p:nvSpPr>
          <p:spPr bwMode="auto">
            <a:xfrm>
              <a:off x="2689" y="1856"/>
              <a:ext cx="527" cy="499"/>
            </a:xfrm>
            <a:custGeom>
              <a:avLst/>
              <a:gdLst>
                <a:gd name="T0" fmla="*/ 0 w 211"/>
                <a:gd name="T1" fmla="*/ 1233 h 187"/>
                <a:gd name="T2" fmla="*/ 712 w 211"/>
                <a:gd name="T3" fmla="*/ 1190 h 187"/>
                <a:gd name="T4" fmla="*/ 1154 w 211"/>
                <a:gd name="T5" fmla="*/ 632 h 187"/>
                <a:gd name="T6" fmla="*/ 1279 w 211"/>
                <a:gd name="T7" fmla="*/ 0 h 187"/>
                <a:gd name="T8" fmla="*/ 974 w 211"/>
                <a:gd name="T9" fmla="*/ 811 h 187"/>
                <a:gd name="T10" fmla="*/ 387 w 211"/>
                <a:gd name="T11" fmla="*/ 1246 h 187"/>
                <a:gd name="T12" fmla="*/ 0 w 211"/>
                <a:gd name="T13" fmla="*/ 1233 h 1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1" h="187">
                  <a:moveTo>
                    <a:pt x="0" y="173"/>
                  </a:moveTo>
                  <a:cubicBezTo>
                    <a:pt x="42" y="187"/>
                    <a:pt x="77" y="187"/>
                    <a:pt x="114" y="167"/>
                  </a:cubicBezTo>
                  <a:cubicBezTo>
                    <a:pt x="150" y="146"/>
                    <a:pt x="170" y="118"/>
                    <a:pt x="185" y="89"/>
                  </a:cubicBezTo>
                  <a:cubicBezTo>
                    <a:pt x="199" y="60"/>
                    <a:pt x="211" y="26"/>
                    <a:pt x="205" y="0"/>
                  </a:cubicBezTo>
                  <a:cubicBezTo>
                    <a:pt x="205" y="16"/>
                    <a:pt x="177" y="88"/>
                    <a:pt x="156" y="114"/>
                  </a:cubicBezTo>
                  <a:cubicBezTo>
                    <a:pt x="135" y="140"/>
                    <a:pt x="81" y="173"/>
                    <a:pt x="62" y="175"/>
                  </a:cubicBezTo>
                  <a:cubicBezTo>
                    <a:pt x="44" y="176"/>
                    <a:pt x="10" y="178"/>
                    <a:pt x="0" y="173"/>
                  </a:cubicBezTo>
                </a:path>
              </a:pathLst>
            </a:custGeom>
            <a:solidFill>
              <a:srgbClr val="AC7D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52" name="Freeform 134">
              <a:extLst>
                <a:ext uri="{FF2B5EF4-FFF2-40B4-BE49-F238E27FC236}">
                  <a16:creationId xmlns:a16="http://schemas.microsoft.com/office/drawing/2014/main" id="{242E3433-FBF3-224D-8443-C90B9884DF44}"/>
                </a:ext>
              </a:extLst>
            </p:cNvPr>
            <p:cNvSpPr>
              <a:spLocks/>
            </p:cNvSpPr>
            <p:nvPr/>
          </p:nvSpPr>
          <p:spPr bwMode="auto">
            <a:xfrm>
              <a:off x="2366" y="1459"/>
              <a:ext cx="890" cy="936"/>
            </a:xfrm>
            <a:custGeom>
              <a:avLst/>
              <a:gdLst>
                <a:gd name="T0" fmla="*/ 513 w 356"/>
                <a:gd name="T1" fmla="*/ 227 h 351"/>
                <a:gd name="T2" fmla="*/ 75 w 356"/>
                <a:gd name="T3" fmla="*/ 1045 h 351"/>
                <a:gd name="T4" fmla="*/ 470 w 356"/>
                <a:gd name="T5" fmla="*/ 2240 h 351"/>
                <a:gd name="T6" fmla="*/ 1345 w 356"/>
                <a:gd name="T7" fmla="*/ 2424 h 351"/>
                <a:gd name="T8" fmla="*/ 1975 w 356"/>
                <a:gd name="T9" fmla="*/ 1813 h 351"/>
                <a:gd name="T10" fmla="*/ 2120 w 356"/>
                <a:gd name="T11" fmla="*/ 853 h 351"/>
                <a:gd name="T12" fmla="*/ 1595 w 356"/>
                <a:gd name="T13" fmla="*/ 171 h 351"/>
                <a:gd name="T14" fmla="*/ 513 w 356"/>
                <a:gd name="T15" fmla="*/ 227 h 3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 h="351">
                  <a:moveTo>
                    <a:pt x="82" y="32"/>
                  </a:moveTo>
                  <a:cubicBezTo>
                    <a:pt x="32" y="58"/>
                    <a:pt x="19" y="110"/>
                    <a:pt x="12" y="147"/>
                  </a:cubicBezTo>
                  <a:cubicBezTo>
                    <a:pt x="0" y="215"/>
                    <a:pt x="10" y="278"/>
                    <a:pt x="75" y="315"/>
                  </a:cubicBezTo>
                  <a:cubicBezTo>
                    <a:pt x="108" y="333"/>
                    <a:pt x="177" y="351"/>
                    <a:pt x="215" y="341"/>
                  </a:cubicBezTo>
                  <a:cubicBezTo>
                    <a:pt x="263" y="328"/>
                    <a:pt x="290" y="291"/>
                    <a:pt x="316" y="255"/>
                  </a:cubicBezTo>
                  <a:cubicBezTo>
                    <a:pt x="345" y="215"/>
                    <a:pt x="356" y="176"/>
                    <a:pt x="339" y="120"/>
                  </a:cubicBezTo>
                  <a:cubicBezTo>
                    <a:pt x="326" y="78"/>
                    <a:pt x="297" y="38"/>
                    <a:pt x="255" y="24"/>
                  </a:cubicBezTo>
                  <a:cubicBezTo>
                    <a:pt x="182" y="0"/>
                    <a:pt x="143" y="3"/>
                    <a:pt x="82" y="32"/>
                  </a:cubicBezTo>
                  <a:close/>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53" name="Freeform 135">
              <a:extLst>
                <a:ext uri="{FF2B5EF4-FFF2-40B4-BE49-F238E27FC236}">
                  <a16:creationId xmlns:a16="http://schemas.microsoft.com/office/drawing/2014/main" id="{7CAA57B8-882A-4743-9C75-DCE17E93587D}"/>
                </a:ext>
              </a:extLst>
            </p:cNvPr>
            <p:cNvSpPr>
              <a:spLocks/>
            </p:cNvSpPr>
            <p:nvPr/>
          </p:nvSpPr>
          <p:spPr bwMode="auto">
            <a:xfrm>
              <a:off x="2239" y="1373"/>
              <a:ext cx="1197" cy="1182"/>
            </a:xfrm>
            <a:custGeom>
              <a:avLst/>
              <a:gdLst>
                <a:gd name="T0" fmla="*/ 692 w 479"/>
                <a:gd name="T1" fmla="*/ 235 h 443"/>
                <a:gd name="T2" fmla="*/ 137 w 479"/>
                <a:gd name="T3" fmla="*/ 1046 h 443"/>
                <a:gd name="T4" fmla="*/ 212 w 479"/>
                <a:gd name="T5" fmla="*/ 2220 h 443"/>
                <a:gd name="T6" fmla="*/ 1987 w 479"/>
                <a:gd name="T7" fmla="*/ 2799 h 443"/>
                <a:gd name="T8" fmla="*/ 2362 w 479"/>
                <a:gd name="T9" fmla="*/ 504 h 443"/>
                <a:gd name="T10" fmla="*/ 1587 w 479"/>
                <a:gd name="T11" fmla="*/ 99 h 443"/>
                <a:gd name="T12" fmla="*/ 692 w 479"/>
                <a:gd name="T13" fmla="*/ 235 h 4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9" h="443">
                  <a:moveTo>
                    <a:pt x="111" y="33"/>
                  </a:moveTo>
                  <a:cubicBezTo>
                    <a:pt x="54" y="65"/>
                    <a:pt x="46" y="92"/>
                    <a:pt x="22" y="147"/>
                  </a:cubicBezTo>
                  <a:cubicBezTo>
                    <a:pt x="0" y="198"/>
                    <a:pt x="8" y="264"/>
                    <a:pt x="34" y="312"/>
                  </a:cubicBezTo>
                  <a:cubicBezTo>
                    <a:pt x="83" y="403"/>
                    <a:pt x="228" y="443"/>
                    <a:pt x="318" y="393"/>
                  </a:cubicBezTo>
                  <a:cubicBezTo>
                    <a:pt x="425" y="333"/>
                    <a:pt x="479" y="167"/>
                    <a:pt x="378" y="71"/>
                  </a:cubicBezTo>
                  <a:cubicBezTo>
                    <a:pt x="343" y="38"/>
                    <a:pt x="299" y="23"/>
                    <a:pt x="254" y="14"/>
                  </a:cubicBezTo>
                  <a:cubicBezTo>
                    <a:pt x="184" y="0"/>
                    <a:pt x="150" y="11"/>
                    <a:pt x="111" y="33"/>
                  </a:cubicBezTo>
                  <a:close/>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54" name="Oval 136">
              <a:extLst>
                <a:ext uri="{FF2B5EF4-FFF2-40B4-BE49-F238E27FC236}">
                  <a16:creationId xmlns:a16="http://schemas.microsoft.com/office/drawing/2014/main" id="{FA199BFE-1A88-AF4D-AA69-B750E0ED5C71}"/>
                </a:ext>
              </a:extLst>
            </p:cNvPr>
            <p:cNvSpPr>
              <a:spLocks noChangeArrowheads="1"/>
            </p:cNvSpPr>
            <p:nvPr/>
          </p:nvSpPr>
          <p:spPr bwMode="auto">
            <a:xfrm>
              <a:off x="2524" y="1512"/>
              <a:ext cx="85" cy="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55" name="Oval 137">
              <a:extLst>
                <a:ext uri="{FF2B5EF4-FFF2-40B4-BE49-F238E27FC236}">
                  <a16:creationId xmlns:a16="http://schemas.microsoft.com/office/drawing/2014/main" id="{0EBCE6B5-B3BE-8942-BD4B-A968F4B85A29}"/>
                </a:ext>
              </a:extLst>
            </p:cNvPr>
            <p:cNvSpPr>
              <a:spLocks noChangeArrowheads="1"/>
            </p:cNvSpPr>
            <p:nvPr/>
          </p:nvSpPr>
          <p:spPr bwMode="auto">
            <a:xfrm>
              <a:off x="2606" y="1507"/>
              <a:ext cx="33"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56" name="Oval 138">
              <a:extLst>
                <a:ext uri="{FF2B5EF4-FFF2-40B4-BE49-F238E27FC236}">
                  <a16:creationId xmlns:a16="http://schemas.microsoft.com/office/drawing/2014/main" id="{FC521B13-1B1C-C845-9B99-D593DDCBFB06}"/>
                </a:ext>
              </a:extLst>
            </p:cNvPr>
            <p:cNvSpPr>
              <a:spLocks noChangeArrowheads="1"/>
            </p:cNvSpPr>
            <p:nvPr/>
          </p:nvSpPr>
          <p:spPr bwMode="auto">
            <a:xfrm>
              <a:off x="2499" y="1573"/>
              <a:ext cx="30"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grpSp>
      <p:grpSp>
        <p:nvGrpSpPr>
          <p:cNvPr id="87" name="Group 153">
            <a:extLst>
              <a:ext uri="{FF2B5EF4-FFF2-40B4-BE49-F238E27FC236}">
                <a16:creationId xmlns:a16="http://schemas.microsoft.com/office/drawing/2014/main" id="{36DE6A1C-DC77-E541-A918-D8C95989E163}"/>
              </a:ext>
            </a:extLst>
          </p:cNvPr>
          <p:cNvGrpSpPr>
            <a:grpSpLocks/>
          </p:cNvGrpSpPr>
          <p:nvPr/>
        </p:nvGrpSpPr>
        <p:grpSpPr bwMode="auto">
          <a:xfrm>
            <a:off x="3835400" y="1973263"/>
            <a:ext cx="534988" cy="500062"/>
            <a:chOff x="1245" y="2488"/>
            <a:chExt cx="1076" cy="1099"/>
          </a:xfrm>
        </p:grpSpPr>
        <p:sp>
          <p:nvSpPr>
            <p:cNvPr id="8231" name="Freeform 154">
              <a:extLst>
                <a:ext uri="{FF2B5EF4-FFF2-40B4-BE49-F238E27FC236}">
                  <a16:creationId xmlns:a16="http://schemas.microsoft.com/office/drawing/2014/main" id="{D1D9F227-EE9C-2040-9E36-4928D12E2304}"/>
                </a:ext>
              </a:extLst>
            </p:cNvPr>
            <p:cNvSpPr>
              <a:spLocks/>
            </p:cNvSpPr>
            <p:nvPr/>
          </p:nvSpPr>
          <p:spPr bwMode="auto">
            <a:xfrm>
              <a:off x="1245" y="2488"/>
              <a:ext cx="1076" cy="1099"/>
            </a:xfrm>
            <a:custGeom>
              <a:avLst/>
              <a:gdLst>
                <a:gd name="T0" fmla="*/ 1139 w 430"/>
                <a:gd name="T1" fmla="*/ 35 h 412"/>
                <a:gd name="T2" fmla="*/ 183 w 430"/>
                <a:gd name="T3" fmla="*/ 640 h 412"/>
                <a:gd name="T4" fmla="*/ 38 w 430"/>
                <a:gd name="T5" fmla="*/ 1729 h 412"/>
                <a:gd name="T6" fmla="*/ 275 w 430"/>
                <a:gd name="T7" fmla="*/ 2491 h 412"/>
                <a:gd name="T8" fmla="*/ 1379 w 430"/>
                <a:gd name="T9" fmla="*/ 2932 h 412"/>
                <a:gd name="T10" fmla="*/ 2405 w 430"/>
                <a:gd name="T11" fmla="*/ 2462 h 412"/>
                <a:gd name="T12" fmla="*/ 2572 w 430"/>
                <a:gd name="T13" fmla="*/ 1046 h 412"/>
                <a:gd name="T14" fmla="*/ 2155 w 430"/>
                <a:gd name="T15" fmla="*/ 328 h 412"/>
                <a:gd name="T16" fmla="*/ 1139 w 430"/>
                <a:gd name="T17" fmla="*/ 35 h 4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0" h="412">
                  <a:moveTo>
                    <a:pt x="182" y="5"/>
                  </a:moveTo>
                  <a:cubicBezTo>
                    <a:pt x="117" y="5"/>
                    <a:pt x="62" y="29"/>
                    <a:pt x="29" y="90"/>
                  </a:cubicBezTo>
                  <a:cubicBezTo>
                    <a:pt x="1" y="139"/>
                    <a:pt x="0" y="187"/>
                    <a:pt x="6" y="243"/>
                  </a:cubicBezTo>
                  <a:cubicBezTo>
                    <a:pt x="11" y="289"/>
                    <a:pt x="16" y="312"/>
                    <a:pt x="44" y="350"/>
                  </a:cubicBezTo>
                  <a:cubicBezTo>
                    <a:pt x="91" y="412"/>
                    <a:pt x="147" y="412"/>
                    <a:pt x="220" y="412"/>
                  </a:cubicBezTo>
                  <a:cubicBezTo>
                    <a:pt x="281" y="412"/>
                    <a:pt x="344" y="399"/>
                    <a:pt x="384" y="346"/>
                  </a:cubicBezTo>
                  <a:cubicBezTo>
                    <a:pt x="426" y="290"/>
                    <a:pt x="430" y="215"/>
                    <a:pt x="411" y="147"/>
                  </a:cubicBezTo>
                  <a:cubicBezTo>
                    <a:pt x="400" y="106"/>
                    <a:pt x="376" y="75"/>
                    <a:pt x="344" y="46"/>
                  </a:cubicBezTo>
                  <a:cubicBezTo>
                    <a:pt x="302" y="9"/>
                    <a:pt x="234" y="0"/>
                    <a:pt x="182" y="5"/>
                  </a:cubicBezTo>
                </a:path>
              </a:pathLst>
            </a:custGeom>
            <a:solidFill>
              <a:srgbClr val="ABD4E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2" name="Freeform 155">
              <a:extLst>
                <a:ext uri="{FF2B5EF4-FFF2-40B4-BE49-F238E27FC236}">
                  <a16:creationId xmlns:a16="http://schemas.microsoft.com/office/drawing/2014/main" id="{8C6F93F9-5986-9F43-BD5E-081D7566DEF6}"/>
                </a:ext>
              </a:extLst>
            </p:cNvPr>
            <p:cNvSpPr>
              <a:spLocks/>
            </p:cNvSpPr>
            <p:nvPr/>
          </p:nvSpPr>
          <p:spPr bwMode="auto">
            <a:xfrm>
              <a:off x="1290" y="2595"/>
              <a:ext cx="851" cy="866"/>
            </a:xfrm>
            <a:custGeom>
              <a:avLst/>
              <a:gdLst>
                <a:gd name="T0" fmla="*/ 758 w 340"/>
                <a:gd name="T1" fmla="*/ 29 h 325"/>
                <a:gd name="T2" fmla="*/ 113 w 340"/>
                <a:gd name="T3" fmla="*/ 695 h 325"/>
                <a:gd name="T4" fmla="*/ 170 w 340"/>
                <a:gd name="T5" fmla="*/ 1745 h 325"/>
                <a:gd name="T6" fmla="*/ 733 w 340"/>
                <a:gd name="T7" fmla="*/ 2257 h 325"/>
                <a:gd name="T8" fmla="*/ 1497 w 340"/>
                <a:gd name="T9" fmla="*/ 2244 h 325"/>
                <a:gd name="T10" fmla="*/ 1997 w 340"/>
                <a:gd name="T11" fmla="*/ 1761 h 325"/>
                <a:gd name="T12" fmla="*/ 2047 w 340"/>
                <a:gd name="T13" fmla="*/ 823 h 325"/>
                <a:gd name="T14" fmla="*/ 1479 w 340"/>
                <a:gd name="T15" fmla="*/ 171 h 325"/>
                <a:gd name="T16" fmla="*/ 1091 w 340"/>
                <a:gd name="T17" fmla="*/ 21 h 325"/>
                <a:gd name="T18" fmla="*/ 758 w 340"/>
                <a:gd name="T19" fmla="*/ 29 h 3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5">
                  <a:moveTo>
                    <a:pt x="121" y="4"/>
                  </a:moveTo>
                  <a:cubicBezTo>
                    <a:pt x="70" y="0"/>
                    <a:pt x="33" y="53"/>
                    <a:pt x="18" y="98"/>
                  </a:cubicBezTo>
                  <a:cubicBezTo>
                    <a:pt x="0" y="147"/>
                    <a:pt x="17" y="198"/>
                    <a:pt x="27" y="246"/>
                  </a:cubicBezTo>
                  <a:cubicBezTo>
                    <a:pt x="37" y="292"/>
                    <a:pt x="66" y="304"/>
                    <a:pt x="117" y="318"/>
                  </a:cubicBezTo>
                  <a:cubicBezTo>
                    <a:pt x="145" y="325"/>
                    <a:pt x="218" y="322"/>
                    <a:pt x="239" y="316"/>
                  </a:cubicBezTo>
                  <a:cubicBezTo>
                    <a:pt x="274" y="306"/>
                    <a:pt x="307" y="282"/>
                    <a:pt x="319" y="248"/>
                  </a:cubicBezTo>
                  <a:cubicBezTo>
                    <a:pt x="334" y="209"/>
                    <a:pt x="340" y="157"/>
                    <a:pt x="327" y="116"/>
                  </a:cubicBezTo>
                  <a:cubicBezTo>
                    <a:pt x="314" y="71"/>
                    <a:pt x="273" y="46"/>
                    <a:pt x="236" y="24"/>
                  </a:cubicBezTo>
                  <a:cubicBezTo>
                    <a:pt x="217" y="13"/>
                    <a:pt x="197" y="5"/>
                    <a:pt x="174" y="3"/>
                  </a:cubicBezTo>
                  <a:cubicBezTo>
                    <a:pt x="162" y="2"/>
                    <a:pt x="140" y="3"/>
                    <a:pt x="121" y="4"/>
                  </a:cubicBezTo>
                  <a:close/>
                </a:path>
              </a:pathLst>
            </a:custGeom>
            <a:solidFill>
              <a:srgbClr val="CCA6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3" name="Freeform 156">
              <a:extLst>
                <a:ext uri="{FF2B5EF4-FFF2-40B4-BE49-F238E27FC236}">
                  <a16:creationId xmlns:a16="http://schemas.microsoft.com/office/drawing/2014/main" id="{29B84B15-F2E5-8343-9601-928C08088FAF}"/>
                </a:ext>
              </a:extLst>
            </p:cNvPr>
            <p:cNvSpPr>
              <a:spLocks/>
            </p:cNvSpPr>
            <p:nvPr/>
          </p:nvSpPr>
          <p:spPr bwMode="auto">
            <a:xfrm>
              <a:off x="1270" y="2528"/>
              <a:ext cx="678" cy="1005"/>
            </a:xfrm>
            <a:custGeom>
              <a:avLst/>
              <a:gdLst>
                <a:gd name="T0" fmla="*/ 345 w 271"/>
                <a:gd name="T1" fmla="*/ 2338 h 377"/>
                <a:gd name="T2" fmla="*/ 125 w 271"/>
                <a:gd name="T3" fmla="*/ 1626 h 377"/>
                <a:gd name="T4" fmla="*/ 258 w 271"/>
                <a:gd name="T5" fmla="*/ 610 h 377"/>
                <a:gd name="T6" fmla="*/ 1151 w 271"/>
                <a:gd name="T7" fmla="*/ 51 h 377"/>
                <a:gd name="T8" fmla="*/ 1696 w 271"/>
                <a:gd name="T9" fmla="*/ 93 h 377"/>
                <a:gd name="T10" fmla="*/ 1063 w 271"/>
                <a:gd name="T11" fmla="*/ 21 h 377"/>
                <a:gd name="T12" fmla="*/ 163 w 271"/>
                <a:gd name="T13" fmla="*/ 584 h 377"/>
                <a:gd name="T14" fmla="*/ 33 w 271"/>
                <a:gd name="T15" fmla="*/ 1599 h 377"/>
                <a:gd name="T16" fmla="*/ 258 w 271"/>
                <a:gd name="T17" fmla="*/ 2309 h 377"/>
                <a:gd name="T18" fmla="*/ 733 w 271"/>
                <a:gd name="T19" fmla="*/ 2679 h 377"/>
                <a:gd name="T20" fmla="*/ 345 w 271"/>
                <a:gd name="T21" fmla="*/ 2338 h 37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71" h="377">
                  <a:moveTo>
                    <a:pt x="55" y="329"/>
                  </a:moveTo>
                  <a:cubicBezTo>
                    <a:pt x="29" y="294"/>
                    <a:pt x="24" y="272"/>
                    <a:pt x="20" y="229"/>
                  </a:cubicBezTo>
                  <a:cubicBezTo>
                    <a:pt x="14" y="178"/>
                    <a:pt x="15" y="133"/>
                    <a:pt x="41" y="86"/>
                  </a:cubicBezTo>
                  <a:cubicBezTo>
                    <a:pt x="72" y="29"/>
                    <a:pt x="123" y="7"/>
                    <a:pt x="184" y="7"/>
                  </a:cubicBezTo>
                  <a:cubicBezTo>
                    <a:pt x="211" y="5"/>
                    <a:pt x="242" y="6"/>
                    <a:pt x="271" y="13"/>
                  </a:cubicBezTo>
                  <a:cubicBezTo>
                    <a:pt x="238" y="2"/>
                    <a:pt x="201" y="0"/>
                    <a:pt x="170" y="3"/>
                  </a:cubicBezTo>
                  <a:cubicBezTo>
                    <a:pt x="108" y="3"/>
                    <a:pt x="58" y="25"/>
                    <a:pt x="26" y="82"/>
                  </a:cubicBezTo>
                  <a:cubicBezTo>
                    <a:pt x="1" y="128"/>
                    <a:pt x="0" y="173"/>
                    <a:pt x="5" y="225"/>
                  </a:cubicBezTo>
                  <a:cubicBezTo>
                    <a:pt x="10" y="268"/>
                    <a:pt x="14" y="290"/>
                    <a:pt x="41" y="325"/>
                  </a:cubicBezTo>
                  <a:cubicBezTo>
                    <a:pt x="64" y="355"/>
                    <a:pt x="89" y="370"/>
                    <a:pt x="117" y="377"/>
                  </a:cubicBezTo>
                  <a:cubicBezTo>
                    <a:pt x="95" y="369"/>
                    <a:pt x="74" y="354"/>
                    <a:pt x="55" y="329"/>
                  </a:cubicBezTo>
                </a:path>
              </a:pathLst>
            </a:custGeom>
            <a:solidFill>
              <a:srgbClr val="EAF1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4" name="Freeform 157">
              <a:extLst>
                <a:ext uri="{FF2B5EF4-FFF2-40B4-BE49-F238E27FC236}">
                  <a16:creationId xmlns:a16="http://schemas.microsoft.com/office/drawing/2014/main" id="{9F6D1C5E-6D9A-9F47-B1A0-819A7B98410F}"/>
                </a:ext>
              </a:extLst>
            </p:cNvPr>
            <p:cNvSpPr>
              <a:spLocks/>
            </p:cNvSpPr>
            <p:nvPr/>
          </p:nvSpPr>
          <p:spPr bwMode="auto">
            <a:xfrm>
              <a:off x="1481" y="2587"/>
              <a:ext cx="807" cy="962"/>
            </a:xfrm>
            <a:custGeom>
              <a:avLst/>
              <a:gdLst>
                <a:gd name="T0" fmla="*/ 1911 w 323"/>
                <a:gd name="T1" fmla="*/ 810 h 361"/>
                <a:gd name="T2" fmla="*/ 1517 w 323"/>
                <a:gd name="T3" fmla="*/ 149 h 361"/>
                <a:gd name="T4" fmla="*/ 1317 w 323"/>
                <a:gd name="T5" fmla="*/ 0 h 361"/>
                <a:gd name="T6" fmla="*/ 1412 w 323"/>
                <a:gd name="T7" fmla="*/ 85 h 361"/>
                <a:gd name="T8" fmla="*/ 1799 w 323"/>
                <a:gd name="T9" fmla="*/ 746 h 361"/>
                <a:gd name="T10" fmla="*/ 1641 w 323"/>
                <a:gd name="T11" fmla="*/ 2060 h 361"/>
                <a:gd name="T12" fmla="*/ 692 w 323"/>
                <a:gd name="T13" fmla="*/ 2492 h 361"/>
                <a:gd name="T14" fmla="*/ 0 w 323"/>
                <a:gd name="T15" fmla="*/ 2393 h 361"/>
                <a:gd name="T16" fmla="*/ 800 w 323"/>
                <a:gd name="T17" fmla="*/ 2564 h 361"/>
                <a:gd name="T18" fmla="*/ 1749 w 323"/>
                <a:gd name="T19" fmla="*/ 2129 h 361"/>
                <a:gd name="T20" fmla="*/ 1911 w 323"/>
                <a:gd name="T21" fmla="*/ 810 h 3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3" h="361">
                  <a:moveTo>
                    <a:pt x="306" y="114"/>
                  </a:moveTo>
                  <a:cubicBezTo>
                    <a:pt x="295" y="77"/>
                    <a:pt x="273" y="48"/>
                    <a:pt x="243" y="21"/>
                  </a:cubicBezTo>
                  <a:cubicBezTo>
                    <a:pt x="234" y="13"/>
                    <a:pt x="223" y="6"/>
                    <a:pt x="211" y="0"/>
                  </a:cubicBezTo>
                  <a:cubicBezTo>
                    <a:pt x="216" y="4"/>
                    <a:pt x="221" y="8"/>
                    <a:pt x="226" y="12"/>
                  </a:cubicBezTo>
                  <a:cubicBezTo>
                    <a:pt x="255" y="38"/>
                    <a:pt x="278" y="67"/>
                    <a:pt x="288" y="105"/>
                  </a:cubicBezTo>
                  <a:cubicBezTo>
                    <a:pt x="306" y="168"/>
                    <a:pt x="302" y="237"/>
                    <a:pt x="263" y="290"/>
                  </a:cubicBezTo>
                  <a:cubicBezTo>
                    <a:pt x="226" y="339"/>
                    <a:pt x="168" y="351"/>
                    <a:pt x="111" y="351"/>
                  </a:cubicBezTo>
                  <a:cubicBezTo>
                    <a:pt x="68" y="351"/>
                    <a:pt x="32" y="351"/>
                    <a:pt x="0" y="337"/>
                  </a:cubicBezTo>
                  <a:cubicBezTo>
                    <a:pt x="36" y="361"/>
                    <a:pt x="78" y="361"/>
                    <a:pt x="128" y="361"/>
                  </a:cubicBezTo>
                  <a:cubicBezTo>
                    <a:pt x="185" y="360"/>
                    <a:pt x="243" y="349"/>
                    <a:pt x="280" y="300"/>
                  </a:cubicBezTo>
                  <a:cubicBezTo>
                    <a:pt x="319" y="247"/>
                    <a:pt x="323" y="177"/>
                    <a:pt x="306" y="114"/>
                  </a:cubicBezTo>
                </a:path>
              </a:pathLst>
            </a:custGeom>
            <a:solidFill>
              <a:srgbClr val="8ABD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5" name="Freeform 158">
              <a:extLst>
                <a:ext uri="{FF2B5EF4-FFF2-40B4-BE49-F238E27FC236}">
                  <a16:creationId xmlns:a16="http://schemas.microsoft.com/office/drawing/2014/main" id="{6B382999-A8E2-634F-BB73-1A18DFFA836F}"/>
                </a:ext>
              </a:extLst>
            </p:cNvPr>
            <p:cNvSpPr>
              <a:spLocks/>
            </p:cNvSpPr>
            <p:nvPr/>
          </p:nvSpPr>
          <p:spPr bwMode="auto">
            <a:xfrm>
              <a:off x="1398" y="2803"/>
              <a:ext cx="735" cy="634"/>
            </a:xfrm>
            <a:custGeom>
              <a:avLst/>
              <a:gdLst>
                <a:gd name="T0" fmla="*/ 1708 w 294"/>
                <a:gd name="T1" fmla="*/ 341 h 238"/>
                <a:gd name="T2" fmla="*/ 1600 w 294"/>
                <a:gd name="T3" fmla="*/ 1276 h 238"/>
                <a:gd name="T4" fmla="*/ 1100 w 294"/>
                <a:gd name="T5" fmla="*/ 1633 h 238"/>
                <a:gd name="T6" fmla="*/ 470 w 294"/>
                <a:gd name="T7" fmla="*/ 1633 h 238"/>
                <a:gd name="T8" fmla="*/ 0 w 294"/>
                <a:gd name="T9" fmla="*/ 1271 h 238"/>
                <a:gd name="T10" fmla="*/ 638 w 294"/>
                <a:gd name="T11" fmla="*/ 1454 h 238"/>
                <a:gd name="T12" fmla="*/ 945 w 294"/>
                <a:gd name="T13" fmla="*/ 1271 h 238"/>
                <a:gd name="T14" fmla="*/ 1333 w 294"/>
                <a:gd name="T15" fmla="*/ 1079 h 238"/>
                <a:gd name="T16" fmla="*/ 1588 w 294"/>
                <a:gd name="T17" fmla="*/ 469 h 238"/>
                <a:gd name="T18" fmla="*/ 1483 w 294"/>
                <a:gd name="T19" fmla="*/ 0 h 238"/>
                <a:gd name="T20" fmla="*/ 1708 w 294"/>
                <a:gd name="T21" fmla="*/ 370 h 2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4" h="238">
                  <a:moveTo>
                    <a:pt x="273" y="48"/>
                  </a:moveTo>
                  <a:cubicBezTo>
                    <a:pt x="294" y="74"/>
                    <a:pt x="270" y="153"/>
                    <a:pt x="256" y="180"/>
                  </a:cubicBezTo>
                  <a:cubicBezTo>
                    <a:pt x="243" y="204"/>
                    <a:pt x="203" y="224"/>
                    <a:pt x="176" y="230"/>
                  </a:cubicBezTo>
                  <a:cubicBezTo>
                    <a:pt x="146" y="235"/>
                    <a:pt x="103" y="238"/>
                    <a:pt x="75" y="230"/>
                  </a:cubicBezTo>
                  <a:cubicBezTo>
                    <a:pt x="41" y="220"/>
                    <a:pt x="8" y="215"/>
                    <a:pt x="0" y="179"/>
                  </a:cubicBezTo>
                  <a:cubicBezTo>
                    <a:pt x="11" y="205"/>
                    <a:pt x="79" y="211"/>
                    <a:pt x="102" y="205"/>
                  </a:cubicBezTo>
                  <a:cubicBezTo>
                    <a:pt x="121" y="199"/>
                    <a:pt x="134" y="189"/>
                    <a:pt x="151" y="179"/>
                  </a:cubicBezTo>
                  <a:cubicBezTo>
                    <a:pt x="171" y="168"/>
                    <a:pt x="195" y="166"/>
                    <a:pt x="213" y="152"/>
                  </a:cubicBezTo>
                  <a:cubicBezTo>
                    <a:pt x="239" y="132"/>
                    <a:pt x="254" y="98"/>
                    <a:pt x="254" y="66"/>
                  </a:cubicBezTo>
                  <a:cubicBezTo>
                    <a:pt x="255" y="51"/>
                    <a:pt x="254" y="4"/>
                    <a:pt x="237" y="0"/>
                  </a:cubicBezTo>
                  <a:cubicBezTo>
                    <a:pt x="262" y="13"/>
                    <a:pt x="270" y="25"/>
                    <a:pt x="273" y="52"/>
                  </a:cubicBezTo>
                </a:path>
              </a:pathLst>
            </a:custGeom>
            <a:solidFill>
              <a:srgbClr val="BA9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6" name="Freeform 159">
              <a:extLst>
                <a:ext uri="{FF2B5EF4-FFF2-40B4-BE49-F238E27FC236}">
                  <a16:creationId xmlns:a16="http://schemas.microsoft.com/office/drawing/2014/main" id="{EB18D8E6-2897-2C49-9361-20476EA8EBF9}"/>
                </a:ext>
              </a:extLst>
            </p:cNvPr>
            <p:cNvSpPr>
              <a:spLocks/>
            </p:cNvSpPr>
            <p:nvPr/>
          </p:nvSpPr>
          <p:spPr bwMode="auto">
            <a:xfrm>
              <a:off x="1353" y="2613"/>
              <a:ext cx="525" cy="416"/>
            </a:xfrm>
            <a:custGeom>
              <a:avLst/>
              <a:gdLst>
                <a:gd name="T0" fmla="*/ 0 w 210"/>
                <a:gd name="T1" fmla="*/ 1109 h 156"/>
                <a:gd name="T2" fmla="*/ 488 w 210"/>
                <a:gd name="T3" fmla="*/ 157 h 156"/>
                <a:gd name="T4" fmla="*/ 1313 w 210"/>
                <a:gd name="T5" fmla="*/ 256 h 156"/>
                <a:gd name="T6" fmla="*/ 50 w 210"/>
                <a:gd name="T7" fmla="*/ 861 h 1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 h="156">
                  <a:moveTo>
                    <a:pt x="0" y="156"/>
                  </a:moveTo>
                  <a:cubicBezTo>
                    <a:pt x="6" y="101"/>
                    <a:pt x="23" y="46"/>
                    <a:pt x="78" y="22"/>
                  </a:cubicBezTo>
                  <a:cubicBezTo>
                    <a:pt x="118" y="4"/>
                    <a:pt x="177" y="7"/>
                    <a:pt x="210" y="36"/>
                  </a:cubicBezTo>
                  <a:cubicBezTo>
                    <a:pt x="140" y="0"/>
                    <a:pt x="21" y="37"/>
                    <a:pt x="8" y="121"/>
                  </a:cubicBezTo>
                </a:path>
              </a:pathLst>
            </a:custGeom>
            <a:solidFill>
              <a:srgbClr val="E3D5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7" name="Freeform 160">
              <a:extLst>
                <a:ext uri="{FF2B5EF4-FFF2-40B4-BE49-F238E27FC236}">
                  <a16:creationId xmlns:a16="http://schemas.microsoft.com/office/drawing/2014/main" id="{748C28B6-0032-424D-9401-340BC2EF7608}"/>
                </a:ext>
              </a:extLst>
            </p:cNvPr>
            <p:cNvSpPr>
              <a:spLocks/>
            </p:cNvSpPr>
            <p:nvPr/>
          </p:nvSpPr>
          <p:spPr bwMode="auto">
            <a:xfrm>
              <a:off x="1603" y="3035"/>
              <a:ext cx="495" cy="408"/>
            </a:xfrm>
            <a:custGeom>
              <a:avLst/>
              <a:gdLst>
                <a:gd name="T0" fmla="*/ 0 w 198"/>
                <a:gd name="T1" fmla="*/ 995 h 153"/>
                <a:gd name="T2" fmla="*/ 970 w 198"/>
                <a:gd name="T3" fmla="*/ 803 h 153"/>
                <a:gd name="T4" fmla="*/ 1238 w 198"/>
                <a:gd name="T5" fmla="*/ 0 h 153"/>
                <a:gd name="T6" fmla="*/ 870 w 198"/>
                <a:gd name="T7" fmla="*/ 789 h 153"/>
                <a:gd name="T8" fmla="*/ 0 w 198"/>
                <a:gd name="T9" fmla="*/ 995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8" h="153">
                  <a:moveTo>
                    <a:pt x="0" y="140"/>
                  </a:moveTo>
                  <a:cubicBezTo>
                    <a:pt x="37" y="148"/>
                    <a:pt x="115" y="153"/>
                    <a:pt x="155" y="113"/>
                  </a:cubicBezTo>
                  <a:cubicBezTo>
                    <a:pt x="196" y="72"/>
                    <a:pt x="194" y="16"/>
                    <a:pt x="198" y="0"/>
                  </a:cubicBezTo>
                  <a:cubicBezTo>
                    <a:pt x="194" y="16"/>
                    <a:pt x="165" y="96"/>
                    <a:pt x="139" y="111"/>
                  </a:cubicBezTo>
                  <a:cubicBezTo>
                    <a:pt x="113" y="126"/>
                    <a:pt x="57" y="148"/>
                    <a:pt x="0" y="140"/>
                  </a:cubicBezTo>
                </a:path>
              </a:pathLst>
            </a:custGeom>
            <a:solidFill>
              <a:srgbClr val="AC7D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8" name="Freeform 161">
              <a:extLst>
                <a:ext uri="{FF2B5EF4-FFF2-40B4-BE49-F238E27FC236}">
                  <a16:creationId xmlns:a16="http://schemas.microsoft.com/office/drawing/2014/main" id="{A7CD917C-E629-AA43-9E51-443594DAFD5E}"/>
                </a:ext>
              </a:extLst>
            </p:cNvPr>
            <p:cNvSpPr>
              <a:spLocks/>
            </p:cNvSpPr>
            <p:nvPr/>
          </p:nvSpPr>
          <p:spPr bwMode="auto">
            <a:xfrm>
              <a:off x="1888" y="3019"/>
              <a:ext cx="395" cy="528"/>
            </a:xfrm>
            <a:custGeom>
              <a:avLst/>
              <a:gdLst>
                <a:gd name="T0" fmla="*/ 0 w 158"/>
                <a:gd name="T1" fmla="*/ 1408 h 198"/>
                <a:gd name="T2" fmla="*/ 958 w 158"/>
                <a:gd name="T3" fmla="*/ 0 h 198"/>
                <a:gd name="T4" fmla="*/ 0 w 158"/>
                <a:gd name="T5" fmla="*/ 1408 h 198"/>
                <a:gd name="T6" fmla="*/ 0 60000 65536"/>
                <a:gd name="T7" fmla="*/ 0 60000 65536"/>
                <a:gd name="T8" fmla="*/ 0 60000 65536"/>
              </a:gdLst>
              <a:ahLst/>
              <a:cxnLst>
                <a:cxn ang="T6">
                  <a:pos x="T0" y="T1"/>
                </a:cxn>
                <a:cxn ang="T7">
                  <a:pos x="T2" y="T3"/>
                </a:cxn>
                <a:cxn ang="T8">
                  <a:pos x="T4" y="T5"/>
                </a:cxn>
              </a:cxnLst>
              <a:rect l="0" t="0" r="r" b="b"/>
              <a:pathLst>
                <a:path w="158" h="198">
                  <a:moveTo>
                    <a:pt x="0" y="198"/>
                  </a:moveTo>
                  <a:cubicBezTo>
                    <a:pt x="43" y="192"/>
                    <a:pt x="158" y="167"/>
                    <a:pt x="153" y="0"/>
                  </a:cubicBezTo>
                  <a:cubicBezTo>
                    <a:pt x="150" y="19"/>
                    <a:pt x="139" y="168"/>
                    <a:pt x="0" y="198"/>
                  </a:cubicBezTo>
                </a:path>
              </a:pathLst>
            </a:custGeom>
            <a:solidFill>
              <a:srgbClr val="65AD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39" name="Freeform 162">
              <a:extLst>
                <a:ext uri="{FF2B5EF4-FFF2-40B4-BE49-F238E27FC236}">
                  <a16:creationId xmlns:a16="http://schemas.microsoft.com/office/drawing/2014/main" id="{F8F81696-6B14-CB48-9508-A7DAC5A01135}"/>
                </a:ext>
              </a:extLst>
            </p:cNvPr>
            <p:cNvSpPr>
              <a:spLocks/>
            </p:cNvSpPr>
            <p:nvPr/>
          </p:nvSpPr>
          <p:spPr bwMode="auto">
            <a:xfrm>
              <a:off x="1245" y="2488"/>
              <a:ext cx="1076" cy="1099"/>
            </a:xfrm>
            <a:custGeom>
              <a:avLst/>
              <a:gdLst>
                <a:gd name="T0" fmla="*/ 1139 w 430"/>
                <a:gd name="T1" fmla="*/ 35 h 412"/>
                <a:gd name="T2" fmla="*/ 175 w 430"/>
                <a:gd name="T3" fmla="*/ 632 h 412"/>
                <a:gd name="T4" fmla="*/ 38 w 430"/>
                <a:gd name="T5" fmla="*/ 1723 h 412"/>
                <a:gd name="T6" fmla="*/ 275 w 430"/>
                <a:gd name="T7" fmla="*/ 2483 h 412"/>
                <a:gd name="T8" fmla="*/ 1379 w 430"/>
                <a:gd name="T9" fmla="*/ 2932 h 412"/>
                <a:gd name="T10" fmla="*/ 2397 w 430"/>
                <a:gd name="T11" fmla="*/ 2462 h 412"/>
                <a:gd name="T12" fmla="*/ 2572 w 430"/>
                <a:gd name="T13" fmla="*/ 1038 h 412"/>
                <a:gd name="T14" fmla="*/ 2155 w 430"/>
                <a:gd name="T15" fmla="*/ 328 h 412"/>
                <a:gd name="T16" fmla="*/ 1139 w 430"/>
                <a:gd name="T17" fmla="*/ 35 h 4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0" h="412">
                  <a:moveTo>
                    <a:pt x="182" y="5"/>
                  </a:moveTo>
                  <a:cubicBezTo>
                    <a:pt x="116" y="5"/>
                    <a:pt x="62" y="28"/>
                    <a:pt x="28" y="89"/>
                  </a:cubicBezTo>
                  <a:cubicBezTo>
                    <a:pt x="1" y="139"/>
                    <a:pt x="0" y="187"/>
                    <a:pt x="6" y="242"/>
                  </a:cubicBezTo>
                  <a:cubicBezTo>
                    <a:pt x="11" y="288"/>
                    <a:pt x="16" y="312"/>
                    <a:pt x="44" y="349"/>
                  </a:cubicBezTo>
                  <a:cubicBezTo>
                    <a:pt x="91" y="412"/>
                    <a:pt x="147" y="412"/>
                    <a:pt x="220" y="412"/>
                  </a:cubicBezTo>
                  <a:cubicBezTo>
                    <a:pt x="281" y="411"/>
                    <a:pt x="344" y="399"/>
                    <a:pt x="383" y="346"/>
                  </a:cubicBezTo>
                  <a:cubicBezTo>
                    <a:pt x="426" y="289"/>
                    <a:pt x="430" y="214"/>
                    <a:pt x="411" y="146"/>
                  </a:cubicBezTo>
                  <a:cubicBezTo>
                    <a:pt x="400" y="106"/>
                    <a:pt x="376" y="75"/>
                    <a:pt x="344" y="46"/>
                  </a:cubicBezTo>
                  <a:cubicBezTo>
                    <a:pt x="302" y="8"/>
                    <a:pt x="234" y="0"/>
                    <a:pt x="182" y="5"/>
                  </a:cubicBezTo>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40" name="Freeform 163">
              <a:extLst>
                <a:ext uri="{FF2B5EF4-FFF2-40B4-BE49-F238E27FC236}">
                  <a16:creationId xmlns:a16="http://schemas.microsoft.com/office/drawing/2014/main" id="{D18D528D-A139-EE42-B361-504B71ED5DE0}"/>
                </a:ext>
              </a:extLst>
            </p:cNvPr>
            <p:cNvSpPr>
              <a:spLocks/>
            </p:cNvSpPr>
            <p:nvPr/>
          </p:nvSpPr>
          <p:spPr bwMode="auto">
            <a:xfrm>
              <a:off x="1290" y="2595"/>
              <a:ext cx="851" cy="866"/>
            </a:xfrm>
            <a:custGeom>
              <a:avLst/>
              <a:gdLst>
                <a:gd name="T0" fmla="*/ 758 w 340"/>
                <a:gd name="T1" fmla="*/ 29 h 325"/>
                <a:gd name="T2" fmla="*/ 113 w 340"/>
                <a:gd name="T3" fmla="*/ 695 h 325"/>
                <a:gd name="T4" fmla="*/ 170 w 340"/>
                <a:gd name="T5" fmla="*/ 1745 h 325"/>
                <a:gd name="T6" fmla="*/ 733 w 340"/>
                <a:gd name="T7" fmla="*/ 2257 h 325"/>
                <a:gd name="T8" fmla="*/ 1497 w 340"/>
                <a:gd name="T9" fmla="*/ 2244 h 325"/>
                <a:gd name="T10" fmla="*/ 1997 w 340"/>
                <a:gd name="T11" fmla="*/ 1761 h 325"/>
                <a:gd name="T12" fmla="*/ 2047 w 340"/>
                <a:gd name="T13" fmla="*/ 823 h 325"/>
                <a:gd name="T14" fmla="*/ 1479 w 340"/>
                <a:gd name="T15" fmla="*/ 171 h 325"/>
                <a:gd name="T16" fmla="*/ 1091 w 340"/>
                <a:gd name="T17" fmla="*/ 21 h 325"/>
                <a:gd name="T18" fmla="*/ 758 w 340"/>
                <a:gd name="T19" fmla="*/ 29 h 3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5">
                  <a:moveTo>
                    <a:pt x="121" y="4"/>
                  </a:moveTo>
                  <a:cubicBezTo>
                    <a:pt x="70" y="0"/>
                    <a:pt x="33" y="53"/>
                    <a:pt x="18" y="98"/>
                  </a:cubicBezTo>
                  <a:cubicBezTo>
                    <a:pt x="0" y="147"/>
                    <a:pt x="17" y="198"/>
                    <a:pt x="27" y="246"/>
                  </a:cubicBezTo>
                  <a:cubicBezTo>
                    <a:pt x="37" y="292"/>
                    <a:pt x="66" y="304"/>
                    <a:pt x="117" y="318"/>
                  </a:cubicBezTo>
                  <a:cubicBezTo>
                    <a:pt x="145" y="325"/>
                    <a:pt x="218" y="322"/>
                    <a:pt x="239" y="316"/>
                  </a:cubicBezTo>
                  <a:cubicBezTo>
                    <a:pt x="274" y="306"/>
                    <a:pt x="307" y="282"/>
                    <a:pt x="319" y="248"/>
                  </a:cubicBezTo>
                  <a:cubicBezTo>
                    <a:pt x="334" y="209"/>
                    <a:pt x="340" y="157"/>
                    <a:pt x="327" y="116"/>
                  </a:cubicBezTo>
                  <a:cubicBezTo>
                    <a:pt x="314" y="71"/>
                    <a:pt x="273" y="46"/>
                    <a:pt x="236" y="24"/>
                  </a:cubicBezTo>
                  <a:cubicBezTo>
                    <a:pt x="217" y="13"/>
                    <a:pt x="197" y="5"/>
                    <a:pt x="174" y="3"/>
                  </a:cubicBezTo>
                  <a:cubicBezTo>
                    <a:pt x="162" y="2"/>
                    <a:pt x="140" y="3"/>
                    <a:pt x="121" y="4"/>
                  </a:cubicBezTo>
                  <a:close/>
                </a:path>
              </a:pathLst>
            </a:custGeom>
            <a:noFill/>
            <a:ln w="7938" cap="rnd">
              <a:solidFill>
                <a:srgbClr val="58575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241" name="Oval 164">
              <a:extLst>
                <a:ext uri="{FF2B5EF4-FFF2-40B4-BE49-F238E27FC236}">
                  <a16:creationId xmlns:a16="http://schemas.microsoft.com/office/drawing/2014/main" id="{3E16B938-5A79-644F-81B0-BDA39EA3A786}"/>
                </a:ext>
              </a:extLst>
            </p:cNvPr>
            <p:cNvSpPr>
              <a:spLocks noChangeArrowheads="1"/>
            </p:cNvSpPr>
            <p:nvPr/>
          </p:nvSpPr>
          <p:spPr bwMode="auto">
            <a:xfrm>
              <a:off x="1450" y="2597"/>
              <a:ext cx="83" cy="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42" name="Oval 165">
              <a:extLst>
                <a:ext uri="{FF2B5EF4-FFF2-40B4-BE49-F238E27FC236}">
                  <a16:creationId xmlns:a16="http://schemas.microsoft.com/office/drawing/2014/main" id="{1EA25734-9754-1743-830A-8FD00BE5B168}"/>
                </a:ext>
              </a:extLst>
            </p:cNvPr>
            <p:cNvSpPr>
              <a:spLocks noChangeArrowheads="1"/>
            </p:cNvSpPr>
            <p:nvPr/>
          </p:nvSpPr>
          <p:spPr bwMode="auto">
            <a:xfrm>
              <a:off x="1533" y="2592"/>
              <a:ext cx="30"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sp>
          <p:nvSpPr>
            <p:cNvPr id="8243" name="Oval 166">
              <a:extLst>
                <a:ext uri="{FF2B5EF4-FFF2-40B4-BE49-F238E27FC236}">
                  <a16:creationId xmlns:a16="http://schemas.microsoft.com/office/drawing/2014/main" id="{DA716A54-E419-3348-A7E3-39C4941A9994}"/>
                </a:ext>
              </a:extLst>
            </p:cNvPr>
            <p:cNvSpPr>
              <a:spLocks noChangeArrowheads="1"/>
            </p:cNvSpPr>
            <p:nvPr/>
          </p:nvSpPr>
          <p:spPr bwMode="auto">
            <a:xfrm>
              <a:off x="1423" y="2659"/>
              <a:ext cx="30"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endParaRPr lang="en-US" altLang="es-ES" sz="1600">
                <a:solidFill>
                  <a:srgbClr val="B10021"/>
                </a:solidFill>
              </a:endParaRPr>
            </a:p>
          </p:txBody>
        </p:sp>
      </p:grpSp>
      <p:sp>
        <p:nvSpPr>
          <p:cNvPr id="4" name="Corazón 3">
            <a:extLst>
              <a:ext uri="{FF2B5EF4-FFF2-40B4-BE49-F238E27FC236}">
                <a16:creationId xmlns:a16="http://schemas.microsoft.com/office/drawing/2014/main" id="{F23AEEB1-6A03-5045-855C-AEE324272823}"/>
              </a:ext>
            </a:extLst>
          </p:cNvPr>
          <p:cNvSpPr/>
          <p:nvPr/>
        </p:nvSpPr>
        <p:spPr bwMode="auto">
          <a:xfrm>
            <a:off x="1952625" y="1863725"/>
            <a:ext cx="122238" cy="96838"/>
          </a:xfrm>
          <a:prstGeom prst="heart">
            <a:avLst/>
          </a:prstGeom>
          <a:solidFill>
            <a:srgbClr val="FF0000"/>
          </a:solidFill>
          <a:ln w="9525" cap="flat" cmpd="sng" algn="ctr">
            <a:solidFill>
              <a:schemeClr val="tx1"/>
            </a:solidFill>
            <a:prstDash val="solid"/>
            <a:round/>
            <a:headEnd type="none" w="med" len="med"/>
            <a:tailEnd type="none" w="med" len="med"/>
          </a:ln>
          <a:effectLst/>
        </p:spPr>
        <p:txBody>
          <a:bodyPr/>
          <a:lstStyle/>
          <a:p>
            <a:pPr eaLnBrk="1" hangingPunct="1">
              <a:defRPr/>
            </a:pPr>
            <a:endParaRPr lang="en-US"/>
          </a:p>
        </p:txBody>
      </p:sp>
      <p:sp>
        <p:nvSpPr>
          <p:cNvPr id="73" name="Corazón 72">
            <a:extLst>
              <a:ext uri="{FF2B5EF4-FFF2-40B4-BE49-F238E27FC236}">
                <a16:creationId xmlns:a16="http://schemas.microsoft.com/office/drawing/2014/main" id="{444E4DE1-FF35-B746-8AA2-F8C0D5D68FA7}"/>
              </a:ext>
            </a:extLst>
          </p:cNvPr>
          <p:cNvSpPr/>
          <p:nvPr/>
        </p:nvSpPr>
        <p:spPr bwMode="auto">
          <a:xfrm>
            <a:off x="2308225" y="2058989"/>
            <a:ext cx="120650" cy="98425"/>
          </a:xfrm>
          <a:prstGeom prst="heart">
            <a:avLst/>
          </a:prstGeom>
          <a:solidFill>
            <a:srgbClr val="FF0000"/>
          </a:solidFill>
          <a:ln w="9525" cap="flat" cmpd="sng" algn="ctr">
            <a:solidFill>
              <a:schemeClr val="tx1"/>
            </a:solidFill>
            <a:prstDash val="solid"/>
            <a:round/>
            <a:headEnd type="none" w="med" len="med"/>
            <a:tailEnd type="none" w="med" len="med"/>
          </a:ln>
          <a:effectLst/>
        </p:spPr>
        <p:txBody>
          <a:bodyPr/>
          <a:lstStyle/>
          <a:p>
            <a:pPr eaLnBrk="1" hangingPunct="1">
              <a:defRPr/>
            </a:pPr>
            <a:endParaRPr lang="en-US"/>
          </a:p>
        </p:txBody>
      </p:sp>
      <p:sp>
        <p:nvSpPr>
          <p:cNvPr id="74" name="Corazón 73">
            <a:extLst>
              <a:ext uri="{FF2B5EF4-FFF2-40B4-BE49-F238E27FC236}">
                <a16:creationId xmlns:a16="http://schemas.microsoft.com/office/drawing/2014/main" id="{EFA64FD4-0052-FE46-A85A-575394D6D647}"/>
              </a:ext>
            </a:extLst>
          </p:cNvPr>
          <p:cNvSpPr/>
          <p:nvPr/>
        </p:nvSpPr>
        <p:spPr bwMode="auto">
          <a:xfrm>
            <a:off x="2279650" y="946151"/>
            <a:ext cx="120650" cy="98425"/>
          </a:xfrm>
          <a:prstGeom prst="heart">
            <a:avLst/>
          </a:prstGeom>
          <a:solidFill>
            <a:srgbClr val="FF0000"/>
          </a:solidFill>
          <a:ln w="9525" cap="flat" cmpd="sng" algn="ctr">
            <a:solidFill>
              <a:schemeClr val="tx1"/>
            </a:solidFill>
            <a:prstDash val="solid"/>
            <a:round/>
            <a:headEnd type="none" w="med" len="med"/>
            <a:tailEnd type="none" w="med" len="med"/>
          </a:ln>
          <a:effectLst/>
        </p:spPr>
        <p:txBody>
          <a:bodyPr/>
          <a:lstStyle/>
          <a:p>
            <a:pPr eaLnBrk="1" hangingPunct="1">
              <a:defRPr/>
            </a:pPr>
            <a:endParaRPr lang="en-US"/>
          </a:p>
        </p:txBody>
      </p:sp>
      <p:sp>
        <p:nvSpPr>
          <p:cNvPr id="101" name="Corazón 100">
            <a:extLst>
              <a:ext uri="{FF2B5EF4-FFF2-40B4-BE49-F238E27FC236}">
                <a16:creationId xmlns:a16="http://schemas.microsoft.com/office/drawing/2014/main" id="{6342F035-94C6-A548-9316-05C8DF8E839F}"/>
              </a:ext>
            </a:extLst>
          </p:cNvPr>
          <p:cNvSpPr/>
          <p:nvPr/>
        </p:nvSpPr>
        <p:spPr bwMode="auto">
          <a:xfrm>
            <a:off x="2085975" y="2051050"/>
            <a:ext cx="120650" cy="96838"/>
          </a:xfrm>
          <a:prstGeom prst="heart">
            <a:avLst/>
          </a:prstGeom>
          <a:solidFill>
            <a:srgbClr val="FF0000"/>
          </a:solidFill>
          <a:ln w="9525" cap="flat" cmpd="sng" algn="ctr">
            <a:solidFill>
              <a:schemeClr val="tx1"/>
            </a:solidFill>
            <a:prstDash val="solid"/>
            <a:round/>
            <a:headEnd type="none" w="med" len="med"/>
            <a:tailEnd type="none" w="med" len="med"/>
          </a:ln>
          <a:effectLst/>
        </p:spPr>
        <p:txBody>
          <a:bodyPr/>
          <a:lstStyle/>
          <a:p>
            <a:pPr eaLnBrk="1" hangingPunct="1">
              <a:defRPr/>
            </a:pPr>
            <a:endParaRPr lang="en-US"/>
          </a:p>
        </p:txBody>
      </p:sp>
      <p:sp>
        <p:nvSpPr>
          <p:cNvPr id="8227" name="CuadroTexto 4">
            <a:extLst>
              <a:ext uri="{FF2B5EF4-FFF2-40B4-BE49-F238E27FC236}">
                <a16:creationId xmlns:a16="http://schemas.microsoft.com/office/drawing/2014/main" id="{D4899FF2-0C73-A541-94CF-B3CDE73A2C85}"/>
              </a:ext>
            </a:extLst>
          </p:cNvPr>
          <p:cNvSpPr txBox="1">
            <a:spLocks noChangeArrowheads="1"/>
          </p:cNvSpPr>
          <p:nvPr/>
        </p:nvSpPr>
        <p:spPr bwMode="auto">
          <a:xfrm>
            <a:off x="2492375" y="617538"/>
            <a:ext cx="1003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1000">
                <a:solidFill>
                  <a:srgbClr val="B10021"/>
                </a:solidFill>
              </a:rPr>
              <a:t>Injury/infection</a:t>
            </a:r>
          </a:p>
          <a:p>
            <a:pPr algn="ctr">
              <a:spcBef>
                <a:spcPct val="0"/>
              </a:spcBef>
            </a:pPr>
            <a:r>
              <a:rPr lang="en-US" altLang="es-ES" sz="1000">
                <a:solidFill>
                  <a:srgbClr val="B10021"/>
                </a:solidFill>
              </a:rPr>
              <a:t>autoimmunity</a:t>
            </a:r>
          </a:p>
        </p:txBody>
      </p:sp>
      <p:sp>
        <p:nvSpPr>
          <p:cNvPr id="8228" name="Flecha curvada hacia abajo 7">
            <a:extLst>
              <a:ext uri="{FF2B5EF4-FFF2-40B4-BE49-F238E27FC236}">
                <a16:creationId xmlns:a16="http://schemas.microsoft.com/office/drawing/2014/main" id="{F98EED34-5E6D-CA4F-89A8-CE65DADDB2BE}"/>
              </a:ext>
            </a:extLst>
          </p:cNvPr>
          <p:cNvSpPr>
            <a:spLocks noChangeArrowheads="1"/>
          </p:cNvSpPr>
          <p:nvPr/>
        </p:nvSpPr>
        <p:spPr bwMode="auto">
          <a:xfrm rot="5044386">
            <a:off x="2128045" y="1351757"/>
            <a:ext cx="798512" cy="257175"/>
          </a:xfrm>
          <a:prstGeom prst="curvedDownArrow">
            <a:avLst>
              <a:gd name="adj1" fmla="val 25055"/>
              <a:gd name="adj2" fmla="val 50096"/>
              <a:gd name="adj3" fmla="val 25000"/>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sp>
        <p:nvSpPr>
          <p:cNvPr id="8229" name="Rayo 8">
            <a:extLst>
              <a:ext uri="{FF2B5EF4-FFF2-40B4-BE49-F238E27FC236}">
                <a16:creationId xmlns:a16="http://schemas.microsoft.com/office/drawing/2014/main" id="{8A21FC92-16AE-1F41-8F00-71BE1A781618}"/>
              </a:ext>
            </a:extLst>
          </p:cNvPr>
          <p:cNvSpPr>
            <a:spLocks noChangeArrowheads="1"/>
          </p:cNvSpPr>
          <p:nvPr/>
        </p:nvSpPr>
        <p:spPr bwMode="auto">
          <a:xfrm rot="3371217">
            <a:off x="2274888" y="577851"/>
            <a:ext cx="153988" cy="319087"/>
          </a:xfrm>
          <a:prstGeom prst="lightningBolt">
            <a:avLst/>
          </a:prstGeom>
          <a:solidFill>
            <a:srgbClr val="FFFF00"/>
          </a:solidFill>
          <a:ln w="9525" algn="ctr">
            <a:solidFill>
              <a:srgbClr val="FFC000"/>
            </a:solidFill>
            <a:round/>
            <a:headEnd/>
            <a:tailEnd/>
          </a:ln>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sp>
        <p:nvSpPr>
          <p:cNvPr id="8230" name="CuadroTexto 9">
            <a:extLst>
              <a:ext uri="{FF2B5EF4-FFF2-40B4-BE49-F238E27FC236}">
                <a16:creationId xmlns:a16="http://schemas.microsoft.com/office/drawing/2014/main" id="{C3B4001F-BD15-F340-9478-C339A94D2747}"/>
              </a:ext>
            </a:extLst>
          </p:cNvPr>
          <p:cNvSpPr txBox="1">
            <a:spLocks noChangeArrowheads="1"/>
          </p:cNvSpPr>
          <p:nvPr/>
        </p:nvSpPr>
        <p:spPr bwMode="auto">
          <a:xfrm>
            <a:off x="2052639" y="1287463"/>
            <a:ext cx="631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900">
                <a:solidFill>
                  <a:srgbClr val="B10021"/>
                </a:solidFill>
              </a:rPr>
              <a:t>Heart-Ag </a:t>
            </a:r>
          </a:p>
          <a:p>
            <a:pPr algn="ctr">
              <a:spcBef>
                <a:spcPct val="0"/>
              </a:spcBef>
            </a:pPr>
            <a:r>
              <a:rPr lang="en-US" altLang="es-ES" sz="900">
                <a:solidFill>
                  <a:srgbClr val="B10021"/>
                </a:solidFill>
              </a:rPr>
              <a:t>release</a:t>
            </a:r>
          </a:p>
        </p:txBody>
      </p:sp>
      <p:pic>
        <p:nvPicPr>
          <p:cNvPr id="3" name="Vídeo 2">
            <a:hlinkClick r:id="" action="ppaction://media"/>
            <a:extLst>
              <a:ext uri="{FF2B5EF4-FFF2-40B4-BE49-F238E27FC236}">
                <a16:creationId xmlns:a16="http://schemas.microsoft.com/office/drawing/2014/main" id="{2C33C105-30CD-AF48-AAE0-2F29C6BB4270}"/>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15"/>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251488019"/>
      </p:ext>
    </p:extLst>
  </p:cSld>
  <p:clrMapOvr>
    <a:masterClrMapping/>
  </p:clrMapOvr>
  <mc:AlternateContent xmlns:mc="http://schemas.openxmlformats.org/markup-compatibility/2006">
    <mc:Choice xmlns:p14="http://schemas.microsoft.com/office/powerpoint/2010/main" Requires="p14">
      <p:transition spd="slow" p14:dur="2000" advTm="51510"/>
    </mc:Choice>
    <mc:Fallback>
      <p:transition spd="slow" advTm="51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49" fill="hold" display="0">
                  <p:stCondLst>
                    <p:cond delay="indefinite"/>
                  </p:stCondLst>
                </p:cTn>
                <p:tgtEl>
                  <p:spTgt spid="3"/>
                </p:tgtEl>
              </p:cMediaNode>
            </p:video>
            <p:seq concurrent="1" nextAc="seek">
              <p:cTn id="50" restart="whenNotActive" fill="hold" evtFilter="cancelBubble" nodeType="interactiveSeq">
                <p:stCondLst>
                  <p:cond evt="onClick" delay="0">
                    <p:tgtEl>
                      <p:spTgt spid="3"/>
                    </p:tgtEl>
                  </p:cond>
                </p:stCondLst>
                <p:endSync evt="end" delay="0">
                  <p:rtn val="all"/>
                </p:endSync>
                <p:childTnLst>
                  <p:par>
                    <p:cTn id="51" fill="hold">
                      <p:stCondLst>
                        <p:cond delay="0"/>
                      </p:stCondLst>
                      <p:childTnLst>
                        <p:par>
                          <p:cTn id="52" fill="hold">
                            <p:stCondLst>
                              <p:cond delay="0"/>
                            </p:stCondLst>
                            <p:childTnLst>
                              <p:par>
                                <p:cTn id="53" presetID="2" presetClass="mediacall" presetSubtype="0" fill="hold" nodeType="clickEffect">
                                  <p:stCondLst>
                                    <p:cond delay="0"/>
                                  </p:stCondLst>
                                  <p:childTnLst>
                                    <p:cmd type="call" cmd="togglePause">
                                      <p:cBhvr>
                                        <p:cTn id="54" dur="1" fill="hold"/>
                                        <p:tgtEl>
                                          <p:spTgt spid="3"/>
                                        </p:tgtEl>
                                      </p:cBhvr>
                                    </p:cmd>
                                  </p:childTnLst>
                                </p:cTn>
                              </p:par>
                            </p:childTnLst>
                          </p:cTn>
                        </p:par>
                      </p:childTnLst>
                    </p:cTn>
                  </p:par>
                </p:childTnLst>
              </p:cTn>
              <p:nextCondLst>
                <p:cond evt="onClick" delay="0">
                  <p:tgtEl>
                    <p:spTgt spid="3"/>
                  </p:tgtEl>
                </p:cond>
              </p:nextCondLst>
            </p:seq>
          </p:childTnLst>
        </p:cTn>
      </p:par>
    </p:tnLst>
    <p:bldLst>
      <p:bldP spid="66" grpId="0"/>
      <p:bldP spid="67" grpId="0"/>
      <p:bldP spid="69" grpId="0"/>
      <p:bldP spid="70" grpId="0"/>
      <p:bldP spid="75" grpId="0"/>
      <p:bldP spid="78" grpId="0"/>
      <p:bldP spid="79" grpId="0"/>
      <p:bldP spid="81" grpId="0" animBg="1"/>
      <p:bldP spid="82" grpId="0"/>
      <p:bldP spid="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2BF80DEA-3992-1248-A0CD-57478D3D842F}"/>
              </a:ext>
            </a:extLst>
          </p:cNvPr>
          <p:cNvSpPr txBox="1"/>
          <p:nvPr/>
        </p:nvSpPr>
        <p:spPr>
          <a:xfrm>
            <a:off x="3935413" y="155575"/>
            <a:ext cx="4500562" cy="369332"/>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a:spAutoFit/>
          </a:bodyPr>
          <a:lstStyle/>
          <a:p>
            <a:pPr algn="ctr">
              <a:defRPr/>
            </a:pPr>
            <a:r>
              <a:rPr lang="en-US" dirty="0"/>
              <a:t>miRNA profiling of EAM-Th17 cells</a:t>
            </a:r>
            <a:endParaRPr lang="en-US" dirty="0">
              <a:solidFill>
                <a:prstClr val="black"/>
              </a:solidFill>
            </a:endParaRPr>
          </a:p>
        </p:txBody>
      </p:sp>
      <p:pic>
        <p:nvPicPr>
          <p:cNvPr id="17410" name="Imagen 3">
            <a:extLst>
              <a:ext uri="{FF2B5EF4-FFF2-40B4-BE49-F238E27FC236}">
                <a16:creationId xmlns:a16="http://schemas.microsoft.com/office/drawing/2014/main" id="{701C925C-2A7F-3341-BA03-C7CE912E5F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4" y="1066800"/>
            <a:ext cx="5692775"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Imagen 5">
            <a:extLst>
              <a:ext uri="{FF2B5EF4-FFF2-40B4-BE49-F238E27FC236}">
                <a16:creationId xmlns:a16="http://schemas.microsoft.com/office/drawing/2014/main" id="{511F8EFA-F3D5-454C-8AE9-72D4005320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4788" y="1347788"/>
            <a:ext cx="1727200" cy="214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CuadroTexto 6">
            <a:extLst>
              <a:ext uri="{FF2B5EF4-FFF2-40B4-BE49-F238E27FC236}">
                <a16:creationId xmlns:a16="http://schemas.microsoft.com/office/drawing/2014/main" id="{1469E0FA-BA61-B84D-9ED0-84717660B6DB}"/>
              </a:ext>
            </a:extLst>
          </p:cNvPr>
          <p:cNvSpPr txBox="1">
            <a:spLocks noChangeArrowheads="1"/>
          </p:cNvSpPr>
          <p:nvPr/>
        </p:nvSpPr>
        <p:spPr bwMode="auto">
          <a:xfrm>
            <a:off x="5292750" y="688201"/>
            <a:ext cx="57609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200" dirty="0">
                <a:solidFill>
                  <a:srgbClr val="C00000"/>
                </a:solidFill>
              </a:rPr>
              <a:t>miR-721 is synthetized by Ag-specific Th17 cells from mice with myocarditis</a:t>
            </a:r>
          </a:p>
        </p:txBody>
      </p:sp>
      <p:pic>
        <p:nvPicPr>
          <p:cNvPr id="17413" name="Imagen 8">
            <a:extLst>
              <a:ext uri="{FF2B5EF4-FFF2-40B4-BE49-F238E27FC236}">
                <a16:creationId xmlns:a16="http://schemas.microsoft.com/office/drawing/2014/main" id="{A0506351-7A76-E14B-BFD8-A7C41E7FE5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1450" y="4221164"/>
            <a:ext cx="1512888" cy="230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Imagen 10">
            <a:extLst>
              <a:ext uri="{FF2B5EF4-FFF2-40B4-BE49-F238E27FC236}">
                <a16:creationId xmlns:a16="http://schemas.microsoft.com/office/drawing/2014/main" id="{E104DAB9-4090-3342-88DF-D55CCFC3A6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0850" y="4252913"/>
            <a:ext cx="2376488"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Rectángulo 11">
            <a:extLst>
              <a:ext uri="{FF2B5EF4-FFF2-40B4-BE49-F238E27FC236}">
                <a16:creationId xmlns:a16="http://schemas.microsoft.com/office/drawing/2014/main" id="{13817E81-1B85-994F-93B6-DF5AA9247BF8}"/>
              </a:ext>
            </a:extLst>
          </p:cNvPr>
          <p:cNvSpPr>
            <a:spLocks noChangeArrowheads="1"/>
          </p:cNvSpPr>
          <p:nvPr/>
        </p:nvSpPr>
        <p:spPr bwMode="auto">
          <a:xfrm>
            <a:off x="6276975" y="4795839"/>
            <a:ext cx="503238" cy="1882775"/>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eaLnBrk="1" hangingPunct="1">
              <a:spcBef>
                <a:spcPct val="0"/>
              </a:spcBef>
            </a:pPr>
            <a:endParaRPr lang="en-US" altLang="es-ES" sz="1600">
              <a:solidFill>
                <a:srgbClr val="B10021"/>
              </a:solidFill>
            </a:endParaRPr>
          </a:p>
        </p:txBody>
      </p:sp>
      <p:pic>
        <p:nvPicPr>
          <p:cNvPr id="17416" name="Imagen 13">
            <a:extLst>
              <a:ext uri="{FF2B5EF4-FFF2-40B4-BE49-F238E27FC236}">
                <a16:creationId xmlns:a16="http://schemas.microsoft.com/office/drawing/2014/main" id="{93E5F493-B5C2-AC40-99E4-F7148AD507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9763" y="4221164"/>
            <a:ext cx="2366962" cy="235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CuadroTexto 17">
            <a:extLst>
              <a:ext uri="{FF2B5EF4-FFF2-40B4-BE49-F238E27FC236}">
                <a16:creationId xmlns:a16="http://schemas.microsoft.com/office/drawing/2014/main" id="{961C0379-9557-2C4D-8041-776671E5B149}"/>
              </a:ext>
            </a:extLst>
          </p:cNvPr>
          <p:cNvSpPr txBox="1">
            <a:spLocks noChangeArrowheads="1"/>
          </p:cNvSpPr>
          <p:nvPr/>
        </p:nvSpPr>
        <p:spPr bwMode="auto">
          <a:xfrm>
            <a:off x="5087888" y="3594100"/>
            <a:ext cx="91446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200" dirty="0">
                <a:solidFill>
                  <a:srgbClr val="C00000"/>
                </a:solidFill>
              </a:rPr>
              <a:t>miR-721 is abundant in plasma from mice with autoimmune or viral myocarditis </a:t>
            </a:r>
          </a:p>
          <a:p>
            <a:pPr>
              <a:spcBef>
                <a:spcPct val="0"/>
              </a:spcBef>
            </a:pPr>
            <a:r>
              <a:rPr lang="en-US" altLang="es-ES" sz="1200" dirty="0">
                <a:solidFill>
                  <a:srgbClr val="C00000"/>
                </a:solidFill>
              </a:rPr>
              <a:t>and its expression increases in severe forms of disease</a:t>
            </a:r>
          </a:p>
        </p:txBody>
      </p:sp>
      <p:sp>
        <p:nvSpPr>
          <p:cNvPr id="17418" name="Rectángulo 3">
            <a:extLst>
              <a:ext uri="{FF2B5EF4-FFF2-40B4-BE49-F238E27FC236}">
                <a16:creationId xmlns:a16="http://schemas.microsoft.com/office/drawing/2014/main" id="{D18BC26D-E6C0-5346-9709-DEB9CC9CC5D8}"/>
              </a:ext>
            </a:extLst>
          </p:cNvPr>
          <p:cNvSpPr>
            <a:spLocks noChangeArrowheads="1"/>
          </p:cNvSpPr>
          <p:nvPr/>
        </p:nvSpPr>
        <p:spPr bwMode="auto">
          <a:xfrm>
            <a:off x="1847851" y="614363"/>
            <a:ext cx="8569325" cy="2959100"/>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17419" name="Rectángulo 12">
            <a:extLst>
              <a:ext uri="{FF2B5EF4-FFF2-40B4-BE49-F238E27FC236}">
                <a16:creationId xmlns:a16="http://schemas.microsoft.com/office/drawing/2014/main" id="{520B649F-1331-964E-A28D-15C15E40EF6F}"/>
              </a:ext>
            </a:extLst>
          </p:cNvPr>
          <p:cNvSpPr>
            <a:spLocks noChangeArrowheads="1"/>
          </p:cNvSpPr>
          <p:nvPr/>
        </p:nvSpPr>
        <p:spPr bwMode="auto">
          <a:xfrm>
            <a:off x="1847851" y="3573463"/>
            <a:ext cx="8569325" cy="3168650"/>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17420" name="CuadroTexto 4">
            <a:extLst>
              <a:ext uri="{FF2B5EF4-FFF2-40B4-BE49-F238E27FC236}">
                <a16:creationId xmlns:a16="http://schemas.microsoft.com/office/drawing/2014/main" id="{41774B9E-E8CC-8D48-AECC-83B68B5394D5}"/>
              </a:ext>
            </a:extLst>
          </p:cNvPr>
          <p:cNvSpPr txBox="1">
            <a:spLocks noChangeArrowheads="1"/>
          </p:cNvSpPr>
          <p:nvPr/>
        </p:nvSpPr>
        <p:spPr bwMode="auto">
          <a:xfrm>
            <a:off x="1965325" y="4929188"/>
            <a:ext cx="9794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100">
                <a:solidFill>
                  <a:srgbClr val="0432FF"/>
                </a:solidFill>
              </a:rPr>
              <a:t>Autoimmune </a:t>
            </a:r>
          </a:p>
          <a:p>
            <a:r>
              <a:rPr lang="en-US" altLang="es-ES" sz="1100">
                <a:solidFill>
                  <a:srgbClr val="0432FF"/>
                </a:solidFill>
              </a:rPr>
              <a:t>myocarditis</a:t>
            </a:r>
          </a:p>
        </p:txBody>
      </p:sp>
      <p:sp>
        <p:nvSpPr>
          <p:cNvPr id="17421" name="CuadroTexto 14">
            <a:extLst>
              <a:ext uri="{FF2B5EF4-FFF2-40B4-BE49-F238E27FC236}">
                <a16:creationId xmlns:a16="http://schemas.microsoft.com/office/drawing/2014/main" id="{AFB622BC-749A-ED48-B5B1-14CE187629A0}"/>
              </a:ext>
            </a:extLst>
          </p:cNvPr>
          <p:cNvSpPr txBox="1">
            <a:spLocks noChangeArrowheads="1"/>
          </p:cNvSpPr>
          <p:nvPr/>
        </p:nvSpPr>
        <p:spPr bwMode="auto">
          <a:xfrm>
            <a:off x="9348788" y="4927600"/>
            <a:ext cx="8699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100">
                <a:solidFill>
                  <a:srgbClr val="00B050"/>
                </a:solidFill>
              </a:rPr>
              <a:t>Viral </a:t>
            </a:r>
          </a:p>
          <a:p>
            <a:pPr algn="ctr"/>
            <a:r>
              <a:rPr lang="en-US" altLang="es-ES" sz="1100">
                <a:solidFill>
                  <a:srgbClr val="00B050"/>
                </a:solidFill>
              </a:rPr>
              <a:t>myocarditis</a:t>
            </a:r>
          </a:p>
        </p:txBody>
      </p:sp>
      <p:sp>
        <p:nvSpPr>
          <p:cNvPr id="17422" name="CuadroTexto 15">
            <a:extLst>
              <a:ext uri="{FF2B5EF4-FFF2-40B4-BE49-F238E27FC236}">
                <a16:creationId xmlns:a16="http://schemas.microsoft.com/office/drawing/2014/main" id="{315D858C-9649-1F4F-8ED5-025C46CD1052}"/>
              </a:ext>
            </a:extLst>
          </p:cNvPr>
          <p:cNvSpPr txBox="1">
            <a:spLocks noChangeArrowheads="1"/>
          </p:cNvSpPr>
          <p:nvPr/>
        </p:nvSpPr>
        <p:spPr bwMode="auto">
          <a:xfrm>
            <a:off x="7319963" y="5011739"/>
            <a:ext cx="5969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100">
                <a:solidFill>
                  <a:srgbClr val="00B050"/>
                </a:solidFill>
              </a:rPr>
              <a:t>Severe</a:t>
            </a:r>
          </a:p>
        </p:txBody>
      </p:sp>
      <p:sp>
        <p:nvSpPr>
          <p:cNvPr id="17423" name="CuadroTexto 16">
            <a:extLst>
              <a:ext uri="{FF2B5EF4-FFF2-40B4-BE49-F238E27FC236}">
                <a16:creationId xmlns:a16="http://schemas.microsoft.com/office/drawing/2014/main" id="{E3284BD2-62B1-6C4D-AD27-EF1A186E63DE}"/>
              </a:ext>
            </a:extLst>
          </p:cNvPr>
          <p:cNvSpPr txBox="1">
            <a:spLocks noChangeArrowheads="1"/>
          </p:cNvSpPr>
          <p:nvPr/>
        </p:nvSpPr>
        <p:spPr bwMode="auto">
          <a:xfrm>
            <a:off x="8435976" y="5011739"/>
            <a:ext cx="760413"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100">
                <a:solidFill>
                  <a:srgbClr val="00B050"/>
                </a:solidFill>
              </a:rPr>
              <a:t>Moderate</a:t>
            </a:r>
          </a:p>
        </p:txBody>
      </p:sp>
      <p:pic>
        <p:nvPicPr>
          <p:cNvPr id="2" name="Vídeo 1">
            <a:hlinkClick r:id="" action="ppaction://media"/>
            <a:extLst>
              <a:ext uri="{FF2B5EF4-FFF2-40B4-BE49-F238E27FC236}">
                <a16:creationId xmlns:a16="http://schemas.microsoft.com/office/drawing/2014/main" id="{1EF77F2F-9C05-9C45-843B-12469E286BB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9"/>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4195507153"/>
      </p:ext>
    </p:extLst>
  </p:cSld>
  <p:clrMapOvr>
    <a:masterClrMapping/>
  </p:clrMapOvr>
  <mc:AlternateContent xmlns:mc="http://schemas.openxmlformats.org/markup-compatibility/2006">
    <mc:Choice xmlns:p14="http://schemas.microsoft.com/office/powerpoint/2010/main" Requires="p14">
      <p:transition spd="slow" p14:dur="2000" advTm="97468"/>
    </mc:Choice>
    <mc:Fallback>
      <p:transition spd="slow" advTm="97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1085440-9B43-EE4D-A272-7598ED505CD3}"/>
              </a:ext>
            </a:extLst>
          </p:cNvPr>
          <p:cNvSpPr txBox="1"/>
          <p:nvPr/>
        </p:nvSpPr>
        <p:spPr>
          <a:xfrm>
            <a:off x="2176837" y="164020"/>
            <a:ext cx="8425432" cy="400110"/>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wrap="square">
            <a:spAutoFit/>
          </a:bodyPr>
          <a:lstStyle/>
          <a:p>
            <a:pPr>
              <a:defRPr/>
            </a:pPr>
            <a:r>
              <a:rPr lang="es-ES" sz="2000" dirty="0">
                <a:solidFill>
                  <a:srgbClr val="C00000"/>
                </a:solidFill>
              </a:rPr>
              <a:t>miR-721 </a:t>
            </a:r>
            <a:r>
              <a:rPr lang="es-ES" sz="2000" dirty="0" err="1">
                <a:solidFill>
                  <a:srgbClr val="C00000"/>
                </a:solidFill>
              </a:rPr>
              <a:t>is</a:t>
            </a:r>
            <a:r>
              <a:rPr lang="es-ES" sz="2000" dirty="0">
                <a:solidFill>
                  <a:srgbClr val="C00000"/>
                </a:solidFill>
              </a:rPr>
              <a:t> </a:t>
            </a:r>
            <a:r>
              <a:rPr lang="es-ES" sz="2000" dirty="0" err="1">
                <a:solidFill>
                  <a:srgbClr val="C00000"/>
                </a:solidFill>
              </a:rPr>
              <a:t>secreted</a:t>
            </a:r>
            <a:r>
              <a:rPr lang="es-ES" sz="2000" dirty="0">
                <a:solidFill>
                  <a:srgbClr val="C00000"/>
                </a:solidFill>
              </a:rPr>
              <a:t> </a:t>
            </a:r>
            <a:r>
              <a:rPr lang="es-ES" sz="2000" dirty="0" err="1">
                <a:solidFill>
                  <a:srgbClr val="C00000"/>
                </a:solidFill>
              </a:rPr>
              <a:t>into</a:t>
            </a:r>
            <a:r>
              <a:rPr lang="es-ES" sz="2000" dirty="0">
                <a:solidFill>
                  <a:srgbClr val="C00000"/>
                </a:solidFill>
              </a:rPr>
              <a:t> plasma </a:t>
            </a:r>
            <a:r>
              <a:rPr lang="es-ES" sz="2000" dirty="0" err="1">
                <a:solidFill>
                  <a:srgbClr val="C00000"/>
                </a:solidFill>
              </a:rPr>
              <a:t>extracellular</a:t>
            </a:r>
            <a:r>
              <a:rPr lang="es-ES" sz="2000" dirty="0">
                <a:solidFill>
                  <a:srgbClr val="C00000"/>
                </a:solidFill>
              </a:rPr>
              <a:t> </a:t>
            </a:r>
            <a:r>
              <a:rPr lang="es-ES" sz="2000" dirty="0" err="1">
                <a:solidFill>
                  <a:srgbClr val="C00000"/>
                </a:solidFill>
              </a:rPr>
              <a:t>vesicles</a:t>
            </a:r>
            <a:r>
              <a:rPr lang="es-ES" sz="2000" dirty="0">
                <a:solidFill>
                  <a:srgbClr val="C00000"/>
                </a:solidFill>
              </a:rPr>
              <a:t> </a:t>
            </a:r>
            <a:r>
              <a:rPr lang="es-ES" sz="2000" dirty="0" err="1">
                <a:solidFill>
                  <a:srgbClr val="C00000"/>
                </a:solidFill>
              </a:rPr>
              <a:t>by</a:t>
            </a:r>
            <a:r>
              <a:rPr lang="es-ES" sz="2000" dirty="0">
                <a:solidFill>
                  <a:srgbClr val="C00000"/>
                </a:solidFill>
              </a:rPr>
              <a:t> Th17 </a:t>
            </a:r>
            <a:r>
              <a:rPr lang="es-ES" sz="2000" dirty="0" err="1">
                <a:solidFill>
                  <a:srgbClr val="C00000"/>
                </a:solidFill>
              </a:rPr>
              <a:t>cells</a:t>
            </a:r>
            <a:endParaRPr lang="en-US" sz="2000" dirty="0">
              <a:solidFill>
                <a:srgbClr val="C00000"/>
              </a:solidFill>
            </a:endParaRPr>
          </a:p>
        </p:txBody>
      </p:sp>
      <p:sp>
        <p:nvSpPr>
          <p:cNvPr id="18434" name="TextBox 22">
            <a:extLst>
              <a:ext uri="{FF2B5EF4-FFF2-40B4-BE49-F238E27FC236}">
                <a16:creationId xmlns:a16="http://schemas.microsoft.com/office/drawing/2014/main" id="{FCB51C11-B55D-6D4C-8FA8-82B9F2AD18FF}"/>
              </a:ext>
            </a:extLst>
          </p:cNvPr>
          <p:cNvSpPr txBox="1">
            <a:spLocks noChangeArrowheads="1"/>
          </p:cNvSpPr>
          <p:nvPr/>
        </p:nvSpPr>
        <p:spPr bwMode="auto">
          <a:xfrm>
            <a:off x="1703389" y="815976"/>
            <a:ext cx="3146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 altLang="es-ES" sz="1400">
                <a:solidFill>
                  <a:srgbClr val="B10021"/>
                </a:solidFill>
                <a:latin typeface="Arial" panose="020B0604020202020204" pitchFamily="34" charset="0"/>
                <a:cs typeface="Arial" panose="020B0604020202020204" pitchFamily="34" charset="0"/>
              </a:rPr>
              <a:t>Draining-Lymph Nodes from EAM</a:t>
            </a:r>
            <a:endParaRPr lang="en-US" altLang="es-ES" sz="1400">
              <a:solidFill>
                <a:srgbClr val="B10021"/>
              </a:solidFill>
              <a:latin typeface="Arial" panose="020B0604020202020204" pitchFamily="34" charset="0"/>
              <a:cs typeface="Arial" panose="020B0604020202020204" pitchFamily="34" charset="0"/>
            </a:endParaRPr>
          </a:p>
        </p:txBody>
      </p:sp>
      <p:sp>
        <p:nvSpPr>
          <p:cNvPr id="18435" name="Rectángulo 35">
            <a:extLst>
              <a:ext uri="{FF2B5EF4-FFF2-40B4-BE49-F238E27FC236}">
                <a16:creationId xmlns:a16="http://schemas.microsoft.com/office/drawing/2014/main" id="{0C481AA2-6C0F-6A43-BB57-848558A5D9F7}"/>
              </a:ext>
            </a:extLst>
          </p:cNvPr>
          <p:cNvSpPr>
            <a:spLocks noChangeArrowheads="1"/>
          </p:cNvSpPr>
          <p:nvPr/>
        </p:nvSpPr>
        <p:spPr bwMode="auto">
          <a:xfrm>
            <a:off x="2943155" y="3063876"/>
            <a:ext cx="210827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r">
              <a:spcBef>
                <a:spcPct val="0"/>
              </a:spcBef>
            </a:pPr>
            <a:r>
              <a:rPr lang="en-US" altLang="es-ES" sz="1000">
                <a:solidFill>
                  <a:srgbClr val="A6A6A6"/>
                </a:solidFill>
              </a:rPr>
              <a:t>Andreu Z., J Extracell Vesicles 2016</a:t>
            </a:r>
          </a:p>
        </p:txBody>
      </p:sp>
      <p:pic>
        <p:nvPicPr>
          <p:cNvPr id="18436" name="Picture 1">
            <a:extLst>
              <a:ext uri="{FF2B5EF4-FFF2-40B4-BE49-F238E27FC236}">
                <a16:creationId xmlns:a16="http://schemas.microsoft.com/office/drawing/2014/main" id="{B1935A4F-3D2A-CB4D-A326-EACA68E19B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1663" y="1239838"/>
            <a:ext cx="1655762"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Imagen 3">
            <a:extLst>
              <a:ext uri="{FF2B5EF4-FFF2-40B4-BE49-F238E27FC236}">
                <a16:creationId xmlns:a16="http://schemas.microsoft.com/office/drawing/2014/main" id="{B3F9C090-FF7D-5D4E-A6EE-8ACB95862B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0838" y="4291013"/>
            <a:ext cx="1244600"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Imagen 8">
            <a:extLst>
              <a:ext uri="{FF2B5EF4-FFF2-40B4-BE49-F238E27FC236}">
                <a16:creationId xmlns:a16="http://schemas.microsoft.com/office/drawing/2014/main" id="{232DFB47-150D-D544-B25D-8041B54BBA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92851" y="4149725"/>
            <a:ext cx="2276475"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CuadroTexto 4">
            <a:extLst>
              <a:ext uri="{FF2B5EF4-FFF2-40B4-BE49-F238E27FC236}">
                <a16:creationId xmlns:a16="http://schemas.microsoft.com/office/drawing/2014/main" id="{50B0156F-455F-AD4E-B127-524E9FE92518}"/>
              </a:ext>
            </a:extLst>
          </p:cNvPr>
          <p:cNvSpPr txBox="1">
            <a:spLocks noChangeArrowheads="1"/>
          </p:cNvSpPr>
          <p:nvPr/>
        </p:nvSpPr>
        <p:spPr bwMode="auto">
          <a:xfrm>
            <a:off x="4264025" y="3952876"/>
            <a:ext cx="1271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400">
                <a:solidFill>
                  <a:schemeClr val="tx1"/>
                </a:solidFill>
              </a:rPr>
              <a:t>mmu-miR-721</a:t>
            </a:r>
          </a:p>
        </p:txBody>
      </p:sp>
      <p:sp>
        <p:nvSpPr>
          <p:cNvPr id="18440" name="CuadroTexto 5">
            <a:extLst>
              <a:ext uri="{FF2B5EF4-FFF2-40B4-BE49-F238E27FC236}">
                <a16:creationId xmlns:a16="http://schemas.microsoft.com/office/drawing/2014/main" id="{EE81D09B-200B-AD4B-802C-85FACDA9CF13}"/>
              </a:ext>
            </a:extLst>
          </p:cNvPr>
          <p:cNvSpPr txBox="1">
            <a:spLocks noChangeArrowheads="1"/>
          </p:cNvSpPr>
          <p:nvPr/>
        </p:nvSpPr>
        <p:spPr bwMode="auto">
          <a:xfrm>
            <a:off x="7751763" y="4338639"/>
            <a:ext cx="2849562"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lnSpc>
                <a:spcPct val="150000"/>
              </a:lnSpc>
            </a:pPr>
            <a:r>
              <a:rPr lang="en-US" altLang="es-ES" sz="1200">
                <a:solidFill>
                  <a:schemeClr val="tx1"/>
                </a:solidFill>
              </a:rPr>
              <a:t>miRNA-721 is encapsulated in EVs </a:t>
            </a:r>
          </a:p>
          <a:p>
            <a:pPr algn="ctr">
              <a:lnSpc>
                <a:spcPct val="150000"/>
              </a:lnSpc>
            </a:pPr>
            <a:r>
              <a:rPr lang="en-US" altLang="es-ES" sz="1200">
                <a:solidFill>
                  <a:schemeClr val="tx1"/>
                </a:solidFill>
              </a:rPr>
              <a:t>and released by Th17 cells to the plasma</a:t>
            </a:r>
          </a:p>
        </p:txBody>
      </p:sp>
      <p:pic>
        <p:nvPicPr>
          <p:cNvPr id="18441" name="Imagen 7">
            <a:extLst>
              <a:ext uri="{FF2B5EF4-FFF2-40B4-BE49-F238E27FC236}">
                <a16:creationId xmlns:a16="http://schemas.microsoft.com/office/drawing/2014/main" id="{36F119AC-D689-A54C-9165-001430FC75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03838" y="925513"/>
            <a:ext cx="1492250" cy="274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CuadroTexto 9">
            <a:extLst>
              <a:ext uri="{FF2B5EF4-FFF2-40B4-BE49-F238E27FC236}">
                <a16:creationId xmlns:a16="http://schemas.microsoft.com/office/drawing/2014/main" id="{5AB94362-6145-E047-8D0B-FEFDED0BD1D9}"/>
              </a:ext>
            </a:extLst>
          </p:cNvPr>
          <p:cNvSpPr txBox="1">
            <a:spLocks noChangeArrowheads="1"/>
          </p:cNvSpPr>
          <p:nvPr/>
        </p:nvSpPr>
        <p:spPr bwMode="auto">
          <a:xfrm>
            <a:off x="7312076" y="1482725"/>
            <a:ext cx="2793906" cy="88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lnSpc>
                <a:spcPct val="150000"/>
              </a:lnSpc>
            </a:pPr>
            <a:r>
              <a:rPr lang="en-US" altLang="es-ES" sz="1200" dirty="0">
                <a:solidFill>
                  <a:schemeClr val="tx1"/>
                </a:solidFill>
              </a:rPr>
              <a:t>Mmu-miRNA-721 is selectively secreted </a:t>
            </a:r>
          </a:p>
          <a:p>
            <a:pPr algn="ctr">
              <a:lnSpc>
                <a:spcPct val="150000"/>
              </a:lnSpc>
            </a:pPr>
            <a:r>
              <a:rPr lang="en-US" altLang="es-ES" sz="1200" dirty="0">
                <a:solidFill>
                  <a:schemeClr val="tx1"/>
                </a:solidFill>
              </a:rPr>
              <a:t>in extracellular vesicles (EV) </a:t>
            </a:r>
          </a:p>
          <a:p>
            <a:pPr algn="ctr">
              <a:lnSpc>
                <a:spcPct val="150000"/>
              </a:lnSpc>
            </a:pPr>
            <a:r>
              <a:rPr lang="en-US" altLang="es-ES" sz="1200" dirty="0">
                <a:solidFill>
                  <a:schemeClr val="tx1"/>
                </a:solidFill>
              </a:rPr>
              <a:t>from supernatants (SN) of Th17 cells </a:t>
            </a:r>
          </a:p>
        </p:txBody>
      </p:sp>
      <p:pic>
        <p:nvPicPr>
          <p:cNvPr id="18443" name="Picture 7" descr="Image result for culture petri dish">
            <a:extLst>
              <a:ext uri="{FF2B5EF4-FFF2-40B4-BE49-F238E27FC236}">
                <a16:creationId xmlns:a16="http://schemas.microsoft.com/office/drawing/2014/main" id="{B0320DE3-63D9-2541-A457-3497B66B17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68475" y="1143001"/>
            <a:ext cx="130968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4" name="CuadroTexto 11">
            <a:extLst>
              <a:ext uri="{FF2B5EF4-FFF2-40B4-BE49-F238E27FC236}">
                <a16:creationId xmlns:a16="http://schemas.microsoft.com/office/drawing/2014/main" id="{00E4CBCF-57A0-E145-B115-E5C3B3E30E85}"/>
              </a:ext>
            </a:extLst>
          </p:cNvPr>
          <p:cNvSpPr txBox="1">
            <a:spLocks noChangeArrowheads="1"/>
          </p:cNvSpPr>
          <p:nvPr/>
        </p:nvSpPr>
        <p:spPr bwMode="auto">
          <a:xfrm>
            <a:off x="1730375" y="2087563"/>
            <a:ext cx="1517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000">
                <a:solidFill>
                  <a:schemeClr val="tx1"/>
                </a:solidFill>
              </a:rPr>
              <a:t>Culture of isolated Th17 </a:t>
            </a:r>
          </a:p>
          <a:p>
            <a:pPr algn="ctr"/>
            <a:r>
              <a:rPr lang="en-US" altLang="es-ES" sz="1000">
                <a:solidFill>
                  <a:schemeClr val="tx1"/>
                </a:solidFill>
              </a:rPr>
              <a:t>from EAM d-LNs</a:t>
            </a:r>
          </a:p>
        </p:txBody>
      </p:sp>
      <p:sp>
        <p:nvSpPr>
          <p:cNvPr id="18445" name="TextBox 22">
            <a:extLst>
              <a:ext uri="{FF2B5EF4-FFF2-40B4-BE49-F238E27FC236}">
                <a16:creationId xmlns:a16="http://schemas.microsoft.com/office/drawing/2014/main" id="{02AB6ADA-273E-8246-A34B-45F26171CA24}"/>
              </a:ext>
            </a:extLst>
          </p:cNvPr>
          <p:cNvSpPr txBox="1">
            <a:spLocks noChangeArrowheads="1"/>
          </p:cNvSpPr>
          <p:nvPr/>
        </p:nvSpPr>
        <p:spPr bwMode="auto">
          <a:xfrm>
            <a:off x="1766889" y="3924301"/>
            <a:ext cx="19907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s-ES" altLang="es-ES" sz="1400">
                <a:solidFill>
                  <a:srgbClr val="B10021"/>
                </a:solidFill>
                <a:latin typeface="Arial" panose="020B0604020202020204" pitchFamily="34" charset="0"/>
                <a:cs typeface="Arial" panose="020B0604020202020204" pitchFamily="34" charset="0"/>
              </a:rPr>
              <a:t>Plasma from EAM</a:t>
            </a:r>
            <a:endParaRPr lang="en-US" altLang="es-ES" sz="1400">
              <a:solidFill>
                <a:srgbClr val="B10021"/>
              </a:solidFill>
              <a:latin typeface="Arial" panose="020B0604020202020204" pitchFamily="34" charset="0"/>
              <a:cs typeface="Arial" panose="020B0604020202020204" pitchFamily="34" charset="0"/>
            </a:endParaRPr>
          </a:p>
        </p:txBody>
      </p:sp>
      <p:pic>
        <p:nvPicPr>
          <p:cNvPr id="18446" name="Picture 9" descr="Image result for blood plasma tube">
            <a:extLst>
              <a:ext uri="{FF2B5EF4-FFF2-40B4-BE49-F238E27FC236}">
                <a16:creationId xmlns:a16="http://schemas.microsoft.com/office/drawing/2014/main" id="{155BFD75-D928-C94B-9BBB-1A83A239665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70063" y="4425951"/>
            <a:ext cx="1733550"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Vídeo 2">
            <a:hlinkClick r:id="" action="ppaction://media"/>
            <a:extLst>
              <a:ext uri="{FF2B5EF4-FFF2-40B4-BE49-F238E27FC236}">
                <a16:creationId xmlns:a16="http://schemas.microsoft.com/office/drawing/2014/main" id="{A3E797DA-3C83-E34A-89AB-4BDD59623FF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3438940371"/>
      </p:ext>
    </p:extLst>
  </p:cSld>
  <p:clrMapOvr>
    <a:masterClrMapping/>
  </p:clrMapOvr>
  <mc:AlternateContent xmlns:mc="http://schemas.openxmlformats.org/markup-compatibility/2006">
    <mc:Choice xmlns:p14="http://schemas.microsoft.com/office/powerpoint/2010/main" Requires="p14">
      <p:transition spd="slow" p14:dur="2000" advTm="77355"/>
    </mc:Choice>
    <mc:Fallback>
      <p:transition spd="slow" advTm="773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a:extLst>
              <a:ext uri="{FF2B5EF4-FFF2-40B4-BE49-F238E27FC236}">
                <a16:creationId xmlns:a16="http://schemas.microsoft.com/office/drawing/2014/main" id="{05C6E043-4204-9647-8BDD-6E66D1215287}"/>
              </a:ext>
            </a:extLst>
          </p:cNvPr>
          <p:cNvPicPr>
            <a:picLocks noChangeAspect="1"/>
          </p:cNvPicPr>
          <p:nvPr/>
        </p:nvPicPr>
        <p:blipFill>
          <a:blip r:embed="rId5"/>
          <a:stretch>
            <a:fillRect/>
          </a:stretch>
        </p:blipFill>
        <p:spPr>
          <a:xfrm>
            <a:off x="2927351" y="1165225"/>
            <a:ext cx="6251575" cy="742950"/>
          </a:xfrm>
          <a:prstGeom prst="rect">
            <a:avLst/>
          </a:prstGeom>
          <a:ln>
            <a:noFill/>
          </a:ln>
          <a:effectLst>
            <a:outerShdw blurRad="190500" algn="tl" rotWithShape="0">
              <a:srgbClr val="000000">
                <a:alpha val="70000"/>
              </a:srgbClr>
            </a:outerShdw>
          </a:effectLst>
        </p:spPr>
      </p:pic>
      <p:sp>
        <p:nvSpPr>
          <p:cNvPr id="27650" name="Rectángulo 3">
            <a:extLst>
              <a:ext uri="{FF2B5EF4-FFF2-40B4-BE49-F238E27FC236}">
                <a16:creationId xmlns:a16="http://schemas.microsoft.com/office/drawing/2014/main" id="{609577EE-65E5-AB49-BF9C-B90179545DF0}"/>
              </a:ext>
            </a:extLst>
          </p:cNvPr>
          <p:cNvSpPr>
            <a:spLocks noChangeArrowheads="1"/>
          </p:cNvSpPr>
          <p:nvPr/>
        </p:nvSpPr>
        <p:spPr bwMode="auto">
          <a:xfrm>
            <a:off x="3659188" y="1527175"/>
            <a:ext cx="576262" cy="9525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27652" name="CuadroTexto 11">
            <a:extLst>
              <a:ext uri="{FF2B5EF4-FFF2-40B4-BE49-F238E27FC236}">
                <a16:creationId xmlns:a16="http://schemas.microsoft.com/office/drawing/2014/main" id="{BB67D7F4-C414-1C47-8CA3-0E9772EE88FD}"/>
              </a:ext>
            </a:extLst>
          </p:cNvPr>
          <p:cNvSpPr txBox="1">
            <a:spLocks noChangeArrowheads="1"/>
          </p:cNvSpPr>
          <p:nvPr/>
        </p:nvSpPr>
        <p:spPr bwMode="auto">
          <a:xfrm>
            <a:off x="2063750" y="284164"/>
            <a:ext cx="83772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dirty="0"/>
              <a:t>Identification, cloning and validation of the mmu-miR-721 </a:t>
            </a:r>
            <a:r>
              <a:rPr lang="en-US" altLang="es-ES" u="sng" dirty="0"/>
              <a:t>human homolog: hsa-miR-Chr8:96</a:t>
            </a:r>
            <a:endParaRPr lang="es-ES" altLang="es-ES" u="sng" dirty="0"/>
          </a:p>
        </p:txBody>
      </p:sp>
      <p:sp>
        <p:nvSpPr>
          <p:cNvPr id="14" name="CuadroTexto 13">
            <a:extLst>
              <a:ext uri="{FF2B5EF4-FFF2-40B4-BE49-F238E27FC236}">
                <a16:creationId xmlns:a16="http://schemas.microsoft.com/office/drawing/2014/main" id="{31482E7D-FCEB-0C4D-998B-2B90B8B3EB53}"/>
              </a:ext>
            </a:extLst>
          </p:cNvPr>
          <p:cNvSpPr txBox="1"/>
          <p:nvPr/>
        </p:nvSpPr>
        <p:spPr>
          <a:xfrm>
            <a:off x="3476626" y="1463676"/>
            <a:ext cx="912813" cy="195263"/>
          </a:xfrm>
          <a:prstGeom prst="rect">
            <a:avLst/>
          </a:prstGeom>
          <a:noFill/>
        </p:spPr>
        <p:txBody>
          <a:bodyPr>
            <a:spAutoFit/>
          </a:bodyPr>
          <a:lstStyle/>
          <a:p>
            <a:pPr algn="ctr">
              <a:defRPr/>
            </a:pPr>
            <a:r>
              <a:rPr lang="es-ES" sz="675" dirty="0">
                <a:latin typeface="Arial" panose="020B0604020202020204" pitchFamily="34" charset="0"/>
                <a:cs typeface="Arial" panose="020B0604020202020204" pitchFamily="34" charset="0"/>
              </a:rPr>
              <a:t>hsa-miR-Chr8:96</a:t>
            </a:r>
          </a:p>
        </p:txBody>
      </p:sp>
      <p:sp>
        <p:nvSpPr>
          <p:cNvPr id="27657" name="CuadroTexto 6">
            <a:extLst>
              <a:ext uri="{FF2B5EF4-FFF2-40B4-BE49-F238E27FC236}">
                <a16:creationId xmlns:a16="http://schemas.microsoft.com/office/drawing/2014/main" id="{FAD4E92F-948B-F344-932F-BCE50C665DE7}"/>
              </a:ext>
            </a:extLst>
          </p:cNvPr>
          <p:cNvSpPr txBox="1">
            <a:spLocks noChangeArrowheads="1"/>
          </p:cNvSpPr>
          <p:nvPr/>
        </p:nvSpPr>
        <p:spPr bwMode="auto">
          <a:xfrm>
            <a:off x="2862263" y="793750"/>
            <a:ext cx="24257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100">
                <a:solidFill>
                  <a:schemeClr val="tx1"/>
                </a:solidFill>
              </a:rPr>
              <a:t>Conserved sequences in the genome:</a:t>
            </a:r>
          </a:p>
        </p:txBody>
      </p:sp>
      <p:grpSp>
        <p:nvGrpSpPr>
          <p:cNvPr id="13" name="Grupo 12">
            <a:extLst>
              <a:ext uri="{FF2B5EF4-FFF2-40B4-BE49-F238E27FC236}">
                <a16:creationId xmlns:a16="http://schemas.microsoft.com/office/drawing/2014/main" id="{2A3505F6-7F25-C042-825E-F35ADD52C5EA}"/>
              </a:ext>
            </a:extLst>
          </p:cNvPr>
          <p:cNvGrpSpPr/>
          <p:nvPr/>
        </p:nvGrpSpPr>
        <p:grpSpPr>
          <a:xfrm>
            <a:off x="2783632" y="2097088"/>
            <a:ext cx="7657356" cy="3841901"/>
            <a:chOff x="2783632" y="2097088"/>
            <a:chExt cx="7657356" cy="3841901"/>
          </a:xfrm>
        </p:grpSpPr>
        <p:pic>
          <p:nvPicPr>
            <p:cNvPr id="27651" name="Imagen 2">
              <a:extLst>
                <a:ext uri="{FF2B5EF4-FFF2-40B4-BE49-F238E27FC236}">
                  <a16:creationId xmlns:a16="http://schemas.microsoft.com/office/drawing/2014/main" id="{0B11882B-7890-E84C-8902-77D79A8521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5914" y="2097088"/>
              <a:ext cx="7185025" cy="362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uadroTexto 9">
              <a:extLst>
                <a:ext uri="{FF2B5EF4-FFF2-40B4-BE49-F238E27FC236}">
                  <a16:creationId xmlns:a16="http://schemas.microsoft.com/office/drawing/2014/main" id="{DD62A171-2FD6-8845-BA95-BF6A79457834}"/>
                </a:ext>
              </a:extLst>
            </p:cNvPr>
            <p:cNvSpPr txBox="1"/>
            <p:nvPr/>
          </p:nvSpPr>
          <p:spPr>
            <a:xfrm>
              <a:off x="4495800" y="3470275"/>
              <a:ext cx="1028700" cy="439738"/>
            </a:xfrm>
            <a:prstGeom prst="rect">
              <a:avLst/>
            </a:prstGeom>
            <a:noFill/>
          </p:spPr>
          <p:txBody>
            <a:bodyPr>
              <a:spAutoFit/>
            </a:bodyPr>
            <a:lstStyle/>
            <a:p>
              <a:pPr>
                <a:defRPr/>
              </a:pPr>
              <a:r>
                <a:rPr lang="es-ES" sz="750" dirty="0">
                  <a:latin typeface="Arial" panose="020B0604020202020204" pitchFamily="34" charset="0"/>
                  <a:cs typeface="Arial" panose="020B0604020202020204" pitchFamily="34" charset="0"/>
                </a:rPr>
                <a:t>H: </a:t>
              </a:r>
              <a:r>
                <a:rPr lang="es-ES" sz="750" dirty="0" err="1">
                  <a:latin typeface="Arial" panose="020B0604020202020204" pitchFamily="34" charset="0"/>
                  <a:cs typeface="Arial" panose="020B0604020202020204" pitchFamily="34" charset="0"/>
                </a:rPr>
                <a:t>Healthy</a:t>
              </a:r>
              <a:endParaRPr lang="es-ES" sz="750" dirty="0">
                <a:latin typeface="Arial" panose="020B0604020202020204" pitchFamily="34" charset="0"/>
                <a:cs typeface="Arial" panose="020B0604020202020204" pitchFamily="34" charset="0"/>
              </a:endParaRPr>
            </a:p>
            <a:p>
              <a:pPr>
                <a:defRPr/>
              </a:pPr>
              <a:r>
                <a:rPr lang="es-ES" sz="750" dirty="0">
                  <a:latin typeface="Arial" panose="020B0604020202020204" pitchFamily="34" charset="0"/>
                  <a:cs typeface="Arial" panose="020B0604020202020204" pitchFamily="34" charset="0"/>
                </a:rPr>
                <a:t>M: </a:t>
              </a:r>
              <a:r>
                <a:rPr lang="es-ES" sz="750" dirty="0" err="1">
                  <a:latin typeface="Arial" panose="020B0604020202020204" pitchFamily="34" charset="0"/>
                  <a:cs typeface="Arial" panose="020B0604020202020204" pitchFamily="34" charset="0"/>
                </a:rPr>
                <a:t>Myocarditis</a:t>
              </a:r>
              <a:endParaRPr lang="es-ES" sz="750" dirty="0">
                <a:latin typeface="Arial" panose="020B0604020202020204" pitchFamily="34" charset="0"/>
                <a:cs typeface="Arial" panose="020B0604020202020204" pitchFamily="34" charset="0"/>
              </a:endParaRPr>
            </a:p>
            <a:p>
              <a:pPr>
                <a:defRPr/>
              </a:pPr>
              <a:r>
                <a:rPr lang="es-ES" sz="750" dirty="0">
                  <a:latin typeface="Arial" panose="020B0604020202020204" pitchFamily="34" charset="0"/>
                  <a:cs typeface="Arial" panose="020B0604020202020204" pitchFamily="34" charset="0"/>
                </a:rPr>
                <a:t>A: AMI</a:t>
              </a:r>
            </a:p>
          </p:txBody>
        </p:sp>
        <p:pic>
          <p:nvPicPr>
            <p:cNvPr id="3" name="Imagen 2">
              <a:extLst>
                <a:ext uri="{FF2B5EF4-FFF2-40B4-BE49-F238E27FC236}">
                  <a16:creationId xmlns:a16="http://schemas.microsoft.com/office/drawing/2014/main" id="{8F9CED4F-2BF3-2947-ABD5-D3DE51CE917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83632" y="3384596"/>
              <a:ext cx="5951984" cy="2554393"/>
            </a:xfrm>
            <a:prstGeom prst="rect">
              <a:avLst/>
            </a:prstGeom>
          </p:spPr>
        </p:pic>
        <p:sp>
          <p:nvSpPr>
            <p:cNvPr id="7" name="Rectángulo 6">
              <a:extLst>
                <a:ext uri="{FF2B5EF4-FFF2-40B4-BE49-F238E27FC236}">
                  <a16:creationId xmlns:a16="http://schemas.microsoft.com/office/drawing/2014/main" id="{EFAAAF69-3C5A-3D46-8C8D-C0086436C9BE}"/>
                </a:ext>
              </a:extLst>
            </p:cNvPr>
            <p:cNvSpPr/>
            <p:nvPr/>
          </p:nvSpPr>
          <p:spPr>
            <a:xfrm>
              <a:off x="5755626" y="2132856"/>
              <a:ext cx="1708525" cy="1296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ángulo 7">
              <a:extLst>
                <a:ext uri="{FF2B5EF4-FFF2-40B4-BE49-F238E27FC236}">
                  <a16:creationId xmlns:a16="http://schemas.microsoft.com/office/drawing/2014/main" id="{5647B3FD-771D-DA4F-A881-02697668264F}"/>
                </a:ext>
              </a:extLst>
            </p:cNvPr>
            <p:cNvSpPr/>
            <p:nvPr/>
          </p:nvSpPr>
          <p:spPr>
            <a:xfrm>
              <a:off x="2783632" y="3470275"/>
              <a:ext cx="692994" cy="2467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ángulo 8">
              <a:extLst>
                <a:ext uri="{FF2B5EF4-FFF2-40B4-BE49-F238E27FC236}">
                  <a16:creationId xmlns:a16="http://schemas.microsoft.com/office/drawing/2014/main" id="{8B67D288-2F41-A04A-BECD-48EB09BBB91D}"/>
                </a:ext>
              </a:extLst>
            </p:cNvPr>
            <p:cNvSpPr/>
            <p:nvPr/>
          </p:nvSpPr>
          <p:spPr>
            <a:xfrm>
              <a:off x="8688288" y="3717032"/>
              <a:ext cx="1752700" cy="2004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CuadroTexto 10">
            <a:extLst>
              <a:ext uri="{FF2B5EF4-FFF2-40B4-BE49-F238E27FC236}">
                <a16:creationId xmlns:a16="http://schemas.microsoft.com/office/drawing/2014/main" id="{E91913FD-9C7B-7C41-AC26-209B350F6EDE}"/>
              </a:ext>
            </a:extLst>
          </p:cNvPr>
          <p:cNvSpPr txBox="1"/>
          <p:nvPr/>
        </p:nvSpPr>
        <p:spPr>
          <a:xfrm>
            <a:off x="9639616" y="1342509"/>
            <a:ext cx="1479892" cy="369332"/>
          </a:xfrm>
          <a:prstGeom prst="rect">
            <a:avLst/>
          </a:prstGeom>
          <a:noFill/>
        </p:spPr>
        <p:txBody>
          <a:bodyPr wrap="none" rtlCol="0">
            <a:spAutoFit/>
          </a:bodyPr>
          <a:lstStyle/>
          <a:p>
            <a:r>
              <a:rPr lang="en-US" dirty="0"/>
              <a:t>Identification</a:t>
            </a:r>
          </a:p>
        </p:txBody>
      </p:sp>
      <p:sp>
        <p:nvSpPr>
          <p:cNvPr id="12" name="CuadroTexto 11">
            <a:extLst>
              <a:ext uri="{FF2B5EF4-FFF2-40B4-BE49-F238E27FC236}">
                <a16:creationId xmlns:a16="http://schemas.microsoft.com/office/drawing/2014/main" id="{751052ED-16CF-0542-8B07-F97E1460A307}"/>
              </a:ext>
            </a:extLst>
          </p:cNvPr>
          <p:cNvSpPr txBox="1"/>
          <p:nvPr/>
        </p:nvSpPr>
        <p:spPr>
          <a:xfrm>
            <a:off x="9696400" y="4338626"/>
            <a:ext cx="2095445" cy="646331"/>
          </a:xfrm>
          <a:prstGeom prst="rect">
            <a:avLst/>
          </a:prstGeom>
          <a:noFill/>
        </p:spPr>
        <p:txBody>
          <a:bodyPr wrap="none" rtlCol="0">
            <a:spAutoFit/>
          </a:bodyPr>
          <a:lstStyle/>
          <a:p>
            <a:r>
              <a:rPr lang="en-US" dirty="0"/>
              <a:t>Cloning of the </a:t>
            </a:r>
          </a:p>
          <a:p>
            <a:r>
              <a:rPr lang="en-US" dirty="0"/>
              <a:t>human homologue</a:t>
            </a:r>
          </a:p>
        </p:txBody>
      </p:sp>
      <p:pic>
        <p:nvPicPr>
          <p:cNvPr id="2" name="Vídeo 1">
            <a:hlinkClick r:id="" action="ppaction://media"/>
            <a:extLst>
              <a:ext uri="{FF2B5EF4-FFF2-40B4-BE49-F238E27FC236}">
                <a16:creationId xmlns:a16="http://schemas.microsoft.com/office/drawing/2014/main" id="{4E65EE62-8BB3-914D-862D-B25A480C420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74451019"/>
      </p:ext>
    </p:extLst>
  </p:cSld>
  <p:clrMapOvr>
    <a:masterClrMapping/>
  </p:clrMapOvr>
  <mc:AlternateContent xmlns:mc="http://schemas.openxmlformats.org/markup-compatibility/2006">
    <mc:Choice xmlns:p14="http://schemas.microsoft.com/office/powerpoint/2010/main" Requires="p14">
      <p:transition spd="slow" p14:dur="2000" advTm="81047"/>
    </mc:Choice>
    <mc:Fallback>
      <p:transition spd="slow" advTm="81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4" descr="http://stockfresh.com/files/a/ancroft/m/41/137919_stock-photo-human-body-with-heart-system.jpg">
            <a:extLst>
              <a:ext uri="{FF2B5EF4-FFF2-40B4-BE49-F238E27FC236}">
                <a16:creationId xmlns:a16="http://schemas.microsoft.com/office/drawing/2014/main" id="{19FB78D0-8256-A049-A9FC-F828AAEC9E1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29788" y="554038"/>
            <a:ext cx="823912"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asellaDiTesto 9">
            <a:extLst>
              <a:ext uri="{FF2B5EF4-FFF2-40B4-BE49-F238E27FC236}">
                <a16:creationId xmlns:a16="http://schemas.microsoft.com/office/drawing/2014/main" id="{AF0A0B46-74D7-0C47-956F-03D58CAFA80A}"/>
              </a:ext>
            </a:extLst>
          </p:cNvPr>
          <p:cNvSpPr txBox="1">
            <a:spLocks noChangeArrowheads="1"/>
          </p:cNvSpPr>
          <p:nvPr/>
        </p:nvSpPr>
        <p:spPr bwMode="auto">
          <a:xfrm>
            <a:off x="4757698" y="1422788"/>
            <a:ext cx="5365750" cy="3956339"/>
          </a:xfrm>
          <a:prstGeom prst="rect">
            <a:avLst/>
          </a:prstGeom>
          <a:noFill/>
          <a:ln>
            <a:noFill/>
          </a:ln>
        </p:spPr>
        <p:txBody>
          <a:bodyPr>
            <a:spAutoFit/>
          </a:bodyPr>
          <a:lstStyle>
            <a:lvl1pPr eaLnBrk="0" hangingPunct="0">
              <a:defRPr sz="1600" b="1">
                <a:solidFill>
                  <a:srgbClr val="B10021"/>
                </a:solidFill>
                <a:latin typeface="Comic Sans MS" pitchFamily="66" charset="0"/>
              </a:defRPr>
            </a:lvl1pPr>
            <a:lvl2pPr eaLnBrk="0" hangingPunct="0">
              <a:defRPr sz="1600" b="1">
                <a:solidFill>
                  <a:srgbClr val="B10021"/>
                </a:solidFill>
                <a:latin typeface="Comic Sans MS" pitchFamily="66" charset="0"/>
              </a:defRPr>
            </a:lvl2pPr>
            <a:lvl3pPr marL="1143000" indent="-228600" eaLnBrk="0" hangingPunct="0">
              <a:defRPr sz="1600" b="1">
                <a:solidFill>
                  <a:srgbClr val="B10021"/>
                </a:solidFill>
                <a:latin typeface="Comic Sans MS" pitchFamily="66" charset="0"/>
              </a:defRPr>
            </a:lvl3pPr>
            <a:lvl4pPr marL="1600200" indent="-228600" eaLnBrk="0" hangingPunct="0">
              <a:defRPr sz="1600" b="1">
                <a:solidFill>
                  <a:srgbClr val="B10021"/>
                </a:solidFill>
                <a:latin typeface="Comic Sans MS" pitchFamily="66" charset="0"/>
              </a:defRPr>
            </a:lvl4pPr>
            <a:lvl5pPr marL="2057400" indent="-228600" eaLnBrk="0" hangingPunct="0">
              <a:defRPr sz="1600" b="1">
                <a:solidFill>
                  <a:srgbClr val="B10021"/>
                </a:solidFill>
                <a:latin typeface="Comic Sans MS" pitchFamily="66" charset="0"/>
              </a:defRPr>
            </a:lvl5pPr>
            <a:lvl6pPr marL="2514600" indent="-228600" eaLnBrk="0" fontAlgn="base" hangingPunct="0">
              <a:spcBef>
                <a:spcPct val="0"/>
              </a:spcBef>
              <a:spcAft>
                <a:spcPct val="0"/>
              </a:spcAft>
              <a:defRPr sz="1600" b="1">
                <a:solidFill>
                  <a:srgbClr val="B10021"/>
                </a:solidFill>
                <a:latin typeface="Comic Sans MS" pitchFamily="66" charset="0"/>
              </a:defRPr>
            </a:lvl6pPr>
            <a:lvl7pPr marL="2971800" indent="-228600" eaLnBrk="0" fontAlgn="base" hangingPunct="0">
              <a:spcBef>
                <a:spcPct val="0"/>
              </a:spcBef>
              <a:spcAft>
                <a:spcPct val="0"/>
              </a:spcAft>
              <a:defRPr sz="1600" b="1">
                <a:solidFill>
                  <a:srgbClr val="B10021"/>
                </a:solidFill>
                <a:latin typeface="Comic Sans MS" pitchFamily="66" charset="0"/>
              </a:defRPr>
            </a:lvl7pPr>
            <a:lvl8pPr marL="3429000" indent="-228600" eaLnBrk="0" fontAlgn="base" hangingPunct="0">
              <a:spcBef>
                <a:spcPct val="0"/>
              </a:spcBef>
              <a:spcAft>
                <a:spcPct val="0"/>
              </a:spcAft>
              <a:defRPr sz="1600" b="1">
                <a:solidFill>
                  <a:srgbClr val="B10021"/>
                </a:solidFill>
                <a:latin typeface="Comic Sans MS" pitchFamily="66" charset="0"/>
              </a:defRPr>
            </a:lvl8pPr>
            <a:lvl9pPr marL="3886200" indent="-228600" eaLnBrk="0" fontAlgn="base" hangingPunct="0">
              <a:spcBef>
                <a:spcPct val="0"/>
              </a:spcBef>
              <a:spcAft>
                <a:spcPct val="0"/>
              </a:spcAft>
              <a:defRPr sz="1600" b="1">
                <a:solidFill>
                  <a:srgbClr val="B10021"/>
                </a:solidFill>
                <a:latin typeface="Comic Sans MS" pitchFamily="66" charset="0"/>
              </a:defRPr>
            </a:lvl9pPr>
          </a:lstStyle>
          <a:p>
            <a:pPr eaLnBrk="1" hangingPunct="1">
              <a:lnSpc>
                <a:spcPct val="150000"/>
              </a:lnSpc>
              <a:defRPr/>
            </a:pPr>
            <a:r>
              <a:rPr lang="it-IT" sz="1300" b="0" dirty="0">
                <a:solidFill>
                  <a:schemeClr val="tx1"/>
                </a:solidFill>
                <a:latin typeface="+mn-lt"/>
              </a:rPr>
              <a:t>Peripheral blood samples from:</a:t>
            </a:r>
          </a:p>
          <a:p>
            <a:pPr marL="628650" lvl="1" indent="-171450" eaLnBrk="1" hangingPunct="1">
              <a:lnSpc>
                <a:spcPct val="150000"/>
              </a:lnSpc>
              <a:buFont typeface="Wingdings" panose="05000000000000000000" pitchFamily="2" charset="2"/>
              <a:buChar char="ü"/>
              <a:defRPr/>
            </a:pPr>
            <a:r>
              <a:rPr lang="en-US" sz="1300" dirty="0">
                <a:solidFill>
                  <a:schemeClr val="tx1"/>
                </a:solidFill>
                <a:latin typeface="+mn-lt"/>
              </a:rPr>
              <a:t>Healthy donors (80)</a:t>
            </a:r>
          </a:p>
          <a:p>
            <a:pPr marL="628650" lvl="1" indent="-171450" eaLnBrk="1" hangingPunct="1">
              <a:lnSpc>
                <a:spcPct val="150000"/>
              </a:lnSpc>
              <a:buFont typeface="Wingdings" panose="05000000000000000000" pitchFamily="2" charset="2"/>
              <a:buChar char="ü"/>
              <a:defRPr/>
            </a:pPr>
            <a:r>
              <a:rPr lang="en-US" sz="1300" b="0" dirty="0">
                <a:solidFill>
                  <a:schemeClr val="tx1"/>
                </a:solidFill>
                <a:latin typeface="+mn-lt"/>
              </a:rPr>
              <a:t>Patients with </a:t>
            </a:r>
            <a:r>
              <a:rPr lang="en-US" sz="1300" dirty="0">
                <a:solidFill>
                  <a:schemeClr val="tx1"/>
                </a:solidFill>
                <a:latin typeface="+mn-lt"/>
              </a:rPr>
              <a:t>Acute Myocarditis (151)</a:t>
            </a:r>
          </a:p>
          <a:p>
            <a:pPr marL="628650" lvl="1" indent="-171450" eaLnBrk="1" hangingPunct="1">
              <a:lnSpc>
                <a:spcPct val="150000"/>
              </a:lnSpc>
              <a:buFont typeface="Wingdings" panose="05000000000000000000" pitchFamily="2" charset="2"/>
              <a:buChar char="ü"/>
              <a:defRPr/>
            </a:pPr>
            <a:r>
              <a:rPr lang="en-US" sz="1300" b="0" dirty="0">
                <a:solidFill>
                  <a:schemeClr val="tx1"/>
                </a:solidFill>
                <a:latin typeface="+mn-lt"/>
              </a:rPr>
              <a:t>Patients with </a:t>
            </a:r>
            <a:r>
              <a:rPr lang="en-US" sz="1300" dirty="0">
                <a:solidFill>
                  <a:schemeClr val="tx1"/>
                </a:solidFill>
                <a:latin typeface="+mn-lt"/>
              </a:rPr>
              <a:t>Acute</a:t>
            </a:r>
            <a:r>
              <a:rPr lang="en-US" sz="1300" b="0" dirty="0">
                <a:solidFill>
                  <a:schemeClr val="tx1"/>
                </a:solidFill>
                <a:latin typeface="+mn-lt"/>
              </a:rPr>
              <a:t> </a:t>
            </a:r>
            <a:r>
              <a:rPr lang="en-US" sz="1300" dirty="0">
                <a:solidFill>
                  <a:schemeClr val="tx1"/>
                </a:solidFill>
                <a:latin typeface="+mn-lt"/>
              </a:rPr>
              <a:t>Myocardial Infarction (150)</a:t>
            </a:r>
          </a:p>
          <a:p>
            <a:pPr marL="628650" lvl="1" indent="-171450" eaLnBrk="1" hangingPunct="1">
              <a:lnSpc>
                <a:spcPct val="150000"/>
              </a:lnSpc>
              <a:buFont typeface="Wingdings" panose="05000000000000000000" pitchFamily="2" charset="2"/>
              <a:buChar char="ü"/>
              <a:defRPr/>
            </a:pPr>
            <a:r>
              <a:rPr lang="en-US" sz="1300" b="0" dirty="0">
                <a:solidFill>
                  <a:schemeClr val="tx1"/>
                </a:solidFill>
                <a:latin typeface="+mn-lt"/>
              </a:rPr>
              <a:t>MINOCA</a:t>
            </a:r>
            <a:r>
              <a:rPr lang="en-US" sz="1300" dirty="0">
                <a:solidFill>
                  <a:schemeClr val="tx1"/>
                </a:solidFill>
                <a:latin typeface="+mn-lt"/>
              </a:rPr>
              <a:t> (20)</a:t>
            </a:r>
          </a:p>
          <a:p>
            <a:pPr eaLnBrk="1" hangingPunct="1">
              <a:lnSpc>
                <a:spcPct val="150000"/>
              </a:lnSpc>
              <a:defRPr/>
            </a:pPr>
            <a:r>
              <a:rPr lang="it-IT" sz="1300" b="0" dirty="0">
                <a:solidFill>
                  <a:schemeClr val="tx1"/>
                </a:solidFill>
                <a:latin typeface="+mn-lt"/>
              </a:rPr>
              <a:t>Recopilation of possible </a:t>
            </a:r>
            <a:r>
              <a:rPr lang="it-IT" sz="1300" dirty="0">
                <a:solidFill>
                  <a:schemeClr val="tx1"/>
                </a:solidFill>
                <a:latin typeface="+mn-lt"/>
              </a:rPr>
              <a:t>common</a:t>
            </a:r>
            <a:r>
              <a:rPr lang="it-IT" sz="1300" b="0" dirty="0">
                <a:solidFill>
                  <a:schemeClr val="tx1"/>
                </a:solidFill>
                <a:latin typeface="+mn-lt"/>
              </a:rPr>
              <a:t> </a:t>
            </a:r>
            <a:r>
              <a:rPr lang="it-IT" sz="1300" dirty="0">
                <a:solidFill>
                  <a:schemeClr val="tx1"/>
                </a:solidFill>
                <a:latin typeface="+mn-lt"/>
              </a:rPr>
              <a:t>clinical parameters:</a:t>
            </a:r>
          </a:p>
          <a:p>
            <a:pPr marL="471488" lvl="1" indent="-128588" eaLnBrk="1" hangingPunct="1">
              <a:lnSpc>
                <a:spcPct val="150000"/>
              </a:lnSpc>
              <a:buFont typeface="Arial" panose="020B0604020202020204" pitchFamily="34" charset="0"/>
              <a:buChar char="•"/>
              <a:defRPr/>
            </a:pPr>
            <a:r>
              <a:rPr lang="it-IT" sz="1300" b="0" dirty="0">
                <a:solidFill>
                  <a:schemeClr val="tx1"/>
                </a:solidFill>
                <a:latin typeface="+mn-lt"/>
              </a:rPr>
              <a:t>Heart function (ECG &amp; Echocardiography)</a:t>
            </a:r>
          </a:p>
          <a:p>
            <a:pPr marL="471488" lvl="1" indent="-128588" eaLnBrk="1" hangingPunct="1">
              <a:lnSpc>
                <a:spcPct val="150000"/>
              </a:lnSpc>
              <a:buFont typeface="Arial" panose="020B0604020202020204" pitchFamily="34" charset="0"/>
              <a:buChar char="•"/>
              <a:defRPr/>
            </a:pPr>
            <a:r>
              <a:rPr lang="it-IT" sz="1300" b="0" dirty="0">
                <a:solidFill>
                  <a:schemeClr val="tx1"/>
                </a:solidFill>
                <a:latin typeface="+mn-lt"/>
              </a:rPr>
              <a:t>Heart damage markers (TPI, CK-MB...)</a:t>
            </a:r>
          </a:p>
          <a:p>
            <a:pPr marL="471488" lvl="1" indent="-128588" eaLnBrk="1" hangingPunct="1">
              <a:lnSpc>
                <a:spcPct val="150000"/>
              </a:lnSpc>
              <a:buFont typeface="Arial" panose="020B0604020202020204" pitchFamily="34" charset="0"/>
              <a:buChar char="•"/>
              <a:defRPr/>
            </a:pPr>
            <a:r>
              <a:rPr lang="it-IT" sz="1300" b="0" dirty="0">
                <a:solidFill>
                  <a:schemeClr val="tx1"/>
                </a:solidFill>
                <a:latin typeface="+mn-lt"/>
              </a:rPr>
              <a:t>Magnetic Resonance Imaging (Gadolinium enhancement)</a:t>
            </a:r>
          </a:p>
          <a:p>
            <a:pPr marL="471488" lvl="1" indent="-128588" eaLnBrk="1" hangingPunct="1">
              <a:lnSpc>
                <a:spcPct val="150000"/>
              </a:lnSpc>
              <a:buFont typeface="Arial" panose="020B0604020202020204" pitchFamily="34" charset="0"/>
              <a:buChar char="•"/>
              <a:defRPr/>
            </a:pPr>
            <a:r>
              <a:rPr lang="it-IT" sz="1300" b="0" dirty="0">
                <a:solidFill>
                  <a:schemeClr val="tx1"/>
                </a:solidFill>
                <a:latin typeface="+mn-lt"/>
              </a:rPr>
              <a:t>Dyslipidemia </a:t>
            </a:r>
          </a:p>
          <a:p>
            <a:pPr marL="471488" lvl="1" indent="-128588" eaLnBrk="1" hangingPunct="1">
              <a:lnSpc>
                <a:spcPct val="150000"/>
              </a:lnSpc>
              <a:buFont typeface="Arial" panose="020B0604020202020204" pitchFamily="34" charset="0"/>
              <a:buChar char="•"/>
              <a:defRPr/>
            </a:pPr>
            <a:r>
              <a:rPr lang="it-IT" sz="1300" b="0" dirty="0">
                <a:solidFill>
                  <a:schemeClr val="tx1"/>
                </a:solidFill>
                <a:latin typeface="+mn-lt"/>
              </a:rPr>
              <a:t>others</a:t>
            </a:r>
          </a:p>
          <a:p>
            <a:pPr eaLnBrk="1" hangingPunct="1">
              <a:lnSpc>
                <a:spcPct val="150000"/>
              </a:lnSpc>
              <a:defRPr/>
            </a:pPr>
            <a:r>
              <a:rPr lang="it-IT" sz="1300" b="0" dirty="0">
                <a:solidFill>
                  <a:schemeClr val="tx1"/>
                </a:solidFill>
                <a:latin typeface="+mn-lt"/>
              </a:rPr>
              <a:t>To study:</a:t>
            </a:r>
          </a:p>
          <a:p>
            <a:pPr lvl="1" eaLnBrk="1" hangingPunct="1">
              <a:lnSpc>
                <a:spcPct val="150000"/>
              </a:lnSpc>
              <a:buFont typeface="Wingdings" pitchFamily="2" charset="2"/>
              <a:buChar char="Ø"/>
              <a:defRPr/>
            </a:pPr>
            <a:r>
              <a:rPr lang="it-IT" sz="1300" dirty="0" err="1">
                <a:solidFill>
                  <a:schemeClr val="tx1"/>
                </a:solidFill>
                <a:latin typeface="+mn-lt"/>
              </a:rPr>
              <a:t>Biomarker</a:t>
            </a:r>
            <a:r>
              <a:rPr lang="it-IT" sz="1300" dirty="0">
                <a:solidFill>
                  <a:schemeClr val="tx1"/>
                </a:solidFill>
                <a:latin typeface="+mn-lt"/>
              </a:rPr>
              <a:t> in peripheral blood: </a:t>
            </a:r>
            <a:r>
              <a:rPr lang="it-IT" sz="1300" b="0" dirty="0">
                <a:solidFill>
                  <a:schemeClr val="tx1"/>
                </a:solidFill>
                <a:latin typeface="+mn-lt"/>
              </a:rPr>
              <a:t>plasma and circulating cells.</a:t>
            </a:r>
          </a:p>
        </p:txBody>
      </p:sp>
      <p:pic>
        <p:nvPicPr>
          <p:cNvPr id="19459" name="Imagen 1">
            <a:extLst>
              <a:ext uri="{FF2B5EF4-FFF2-40B4-BE49-F238E27FC236}">
                <a16:creationId xmlns:a16="http://schemas.microsoft.com/office/drawing/2014/main" id="{FC95CA5E-56EF-0B4C-AC76-F3BBDC64B5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7601" y="565151"/>
            <a:ext cx="765175"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a:extLst>
              <a:ext uri="{FF2B5EF4-FFF2-40B4-BE49-F238E27FC236}">
                <a16:creationId xmlns:a16="http://schemas.microsoft.com/office/drawing/2014/main" id="{BCB8CFC2-C184-4A43-B564-633EF18D19ED}"/>
              </a:ext>
            </a:extLst>
          </p:cNvPr>
          <p:cNvSpPr txBox="1"/>
          <p:nvPr/>
        </p:nvSpPr>
        <p:spPr>
          <a:xfrm>
            <a:off x="8339139" y="1125539"/>
            <a:ext cx="761747" cy="715581"/>
          </a:xfrm>
          <a:prstGeom prst="rect">
            <a:avLst/>
          </a:prstGeom>
          <a:noFill/>
        </p:spPr>
        <p:txBody>
          <a:bodyPr wrap="none">
            <a:spAutoFit/>
          </a:bodyPr>
          <a:lstStyle/>
          <a:p>
            <a:pPr>
              <a:defRPr/>
            </a:pPr>
            <a:r>
              <a:rPr lang="en-US" sz="1350" dirty="0"/>
              <a:t>5-10 ml</a:t>
            </a:r>
          </a:p>
          <a:p>
            <a:pPr>
              <a:defRPr/>
            </a:pPr>
            <a:r>
              <a:rPr lang="en-US" sz="1350" dirty="0"/>
              <a:t>EDTA </a:t>
            </a:r>
          </a:p>
          <a:p>
            <a:pPr>
              <a:defRPr/>
            </a:pPr>
            <a:r>
              <a:rPr lang="en-US" sz="1350" dirty="0"/>
              <a:t>Blood</a:t>
            </a:r>
          </a:p>
        </p:txBody>
      </p:sp>
      <p:sp>
        <p:nvSpPr>
          <p:cNvPr id="6" name="TextBox 5">
            <a:extLst>
              <a:ext uri="{FF2B5EF4-FFF2-40B4-BE49-F238E27FC236}">
                <a16:creationId xmlns:a16="http://schemas.microsoft.com/office/drawing/2014/main" id="{7BE0EBA2-368D-8040-BEBD-CEE1A05A416B}"/>
              </a:ext>
            </a:extLst>
          </p:cNvPr>
          <p:cNvSpPr txBox="1"/>
          <p:nvPr/>
        </p:nvSpPr>
        <p:spPr>
          <a:xfrm>
            <a:off x="4822826" y="996304"/>
            <a:ext cx="3914775" cy="300037"/>
          </a:xfrm>
          <a:prstGeom prst="rect">
            <a:avLst/>
          </a:prstGeom>
          <a:noFill/>
        </p:spPr>
        <p:txBody>
          <a:bodyPr>
            <a:spAutoFit/>
          </a:bodyPr>
          <a:lstStyle/>
          <a:p>
            <a:pPr>
              <a:defRPr/>
            </a:pPr>
            <a:r>
              <a:rPr lang="en-US" sz="1350" dirty="0"/>
              <a:t>within 24h from hospital admission</a:t>
            </a:r>
          </a:p>
        </p:txBody>
      </p:sp>
      <p:pic>
        <p:nvPicPr>
          <p:cNvPr id="19462" name="Imagen 3">
            <a:extLst>
              <a:ext uri="{FF2B5EF4-FFF2-40B4-BE49-F238E27FC236}">
                <a16:creationId xmlns:a16="http://schemas.microsoft.com/office/drawing/2014/main" id="{71334147-1CD0-7841-9286-6170AB9301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6400" y="3925888"/>
            <a:ext cx="235108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Imagen 6">
            <a:extLst>
              <a:ext uri="{FF2B5EF4-FFF2-40B4-BE49-F238E27FC236}">
                <a16:creationId xmlns:a16="http://schemas.microsoft.com/office/drawing/2014/main" id="{23801449-2298-1140-906F-89B2AF1F4B3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17675" y="4446588"/>
            <a:ext cx="2376488"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Imagen 7">
            <a:extLst>
              <a:ext uri="{FF2B5EF4-FFF2-40B4-BE49-F238E27FC236}">
                <a16:creationId xmlns:a16="http://schemas.microsoft.com/office/drawing/2014/main" id="{8C0B39FD-B155-4546-BDCA-E7FDC2A3C96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39888" y="4849814"/>
            <a:ext cx="2132012"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Imagen 8">
            <a:extLst>
              <a:ext uri="{FF2B5EF4-FFF2-40B4-BE49-F238E27FC236}">
                <a16:creationId xmlns:a16="http://schemas.microsoft.com/office/drawing/2014/main" id="{134447F3-08B3-B84F-AF4A-8442D5759E5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39900" y="498475"/>
            <a:ext cx="178435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Imagen 4">
            <a:extLst>
              <a:ext uri="{FF2B5EF4-FFF2-40B4-BE49-F238E27FC236}">
                <a16:creationId xmlns:a16="http://schemas.microsoft.com/office/drawing/2014/main" id="{A13799D6-8E79-F646-A111-79371B0F5F3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25613" y="5500688"/>
            <a:ext cx="2457450" cy="56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2">
            <a:extLst>
              <a:ext uri="{FF2B5EF4-FFF2-40B4-BE49-F238E27FC236}">
                <a16:creationId xmlns:a16="http://schemas.microsoft.com/office/drawing/2014/main" id="{5C3E1C00-8B0A-F64F-9018-418F5B82554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30376" y="6173788"/>
            <a:ext cx="2447925"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CuadroTexto 21">
            <a:extLst>
              <a:ext uri="{FF2B5EF4-FFF2-40B4-BE49-F238E27FC236}">
                <a16:creationId xmlns:a16="http://schemas.microsoft.com/office/drawing/2014/main" id="{6B9323D3-F77E-F24E-AA17-A7DA7BFC0920}"/>
              </a:ext>
            </a:extLst>
          </p:cNvPr>
          <p:cNvSpPr txBox="1"/>
          <p:nvPr/>
        </p:nvSpPr>
        <p:spPr>
          <a:xfrm>
            <a:off x="1631950" y="14288"/>
            <a:ext cx="8999538" cy="461962"/>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a:spAutoFit/>
          </a:bodyPr>
          <a:lstStyle/>
          <a:p>
            <a:pPr algn="ctr" fontAlgn="auto">
              <a:spcBef>
                <a:spcPts val="0"/>
              </a:spcBef>
              <a:spcAft>
                <a:spcPts val="0"/>
              </a:spcAft>
              <a:defRPr/>
            </a:pPr>
            <a:r>
              <a:rPr lang="es-ES_tradnl" sz="2400" dirty="0">
                <a:solidFill>
                  <a:srgbClr val="C00000"/>
                </a:solidFill>
                <a:latin typeface="Calibri"/>
              </a:rPr>
              <a:t>A </a:t>
            </a:r>
            <a:r>
              <a:rPr lang="es-ES_tradnl" sz="2400" dirty="0" err="1">
                <a:solidFill>
                  <a:srgbClr val="C00000"/>
                </a:solidFill>
                <a:latin typeface="Calibri"/>
              </a:rPr>
              <a:t>national</a:t>
            </a:r>
            <a:r>
              <a:rPr lang="es-ES_tradnl" sz="2400" dirty="0">
                <a:solidFill>
                  <a:srgbClr val="C00000"/>
                </a:solidFill>
                <a:latin typeface="Calibri"/>
              </a:rPr>
              <a:t> </a:t>
            </a:r>
            <a:r>
              <a:rPr lang="es-ES_tradnl" sz="2400" dirty="0" err="1">
                <a:solidFill>
                  <a:srgbClr val="C00000"/>
                </a:solidFill>
                <a:latin typeface="Calibri"/>
              </a:rPr>
              <a:t>multicenter</a:t>
            </a:r>
            <a:r>
              <a:rPr lang="es-ES_tradnl" sz="2400" dirty="0">
                <a:solidFill>
                  <a:srgbClr val="C00000"/>
                </a:solidFill>
                <a:latin typeface="Calibri"/>
              </a:rPr>
              <a:t> </a:t>
            </a:r>
            <a:r>
              <a:rPr lang="es-ES_tradnl" sz="2400" dirty="0" err="1">
                <a:solidFill>
                  <a:srgbClr val="C00000"/>
                </a:solidFill>
                <a:latin typeface="Calibri"/>
              </a:rPr>
              <a:t>study</a:t>
            </a:r>
            <a:endParaRPr lang="en-US" sz="2400" dirty="0">
              <a:solidFill>
                <a:srgbClr val="C00000"/>
              </a:solidFill>
              <a:latin typeface="Calibri"/>
            </a:endParaRPr>
          </a:p>
        </p:txBody>
      </p:sp>
      <p:sp>
        <p:nvSpPr>
          <p:cNvPr id="2" name="CuadroTexto 1">
            <a:extLst>
              <a:ext uri="{FF2B5EF4-FFF2-40B4-BE49-F238E27FC236}">
                <a16:creationId xmlns:a16="http://schemas.microsoft.com/office/drawing/2014/main" id="{11DD4BD0-6B16-8140-BC8F-33B5046507B1}"/>
              </a:ext>
            </a:extLst>
          </p:cNvPr>
          <p:cNvSpPr txBox="1">
            <a:spLocks noChangeArrowheads="1"/>
          </p:cNvSpPr>
          <p:nvPr/>
        </p:nvSpPr>
        <p:spPr bwMode="auto">
          <a:xfrm>
            <a:off x="5530851" y="5397501"/>
            <a:ext cx="3819444" cy="125880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defRPr/>
            </a:pPr>
            <a:r>
              <a:rPr lang="en-US" altLang="es-ES" sz="1200" dirty="0">
                <a:solidFill>
                  <a:srgbClr val="B10021"/>
                </a:solidFill>
              </a:rPr>
              <a:t>Validation in three independent cohorts:</a:t>
            </a:r>
          </a:p>
          <a:p>
            <a:pPr>
              <a:spcBef>
                <a:spcPct val="0"/>
              </a:spcBef>
              <a:defRPr/>
            </a:pPr>
            <a:endParaRPr lang="en-US" altLang="es-ES" sz="1200" dirty="0">
              <a:solidFill>
                <a:srgbClr val="B10021"/>
              </a:solidFill>
            </a:endParaRPr>
          </a:p>
          <a:p>
            <a:pPr marL="285750" indent="-285750">
              <a:lnSpc>
                <a:spcPct val="150000"/>
              </a:lnSpc>
              <a:spcBef>
                <a:spcPct val="0"/>
              </a:spcBef>
              <a:buFontTx/>
              <a:buChar char="-"/>
              <a:defRPr/>
            </a:pPr>
            <a:r>
              <a:rPr lang="en-US" sz="1200" dirty="0"/>
              <a:t>Massachusetts General Hospital, Boston, USA</a:t>
            </a:r>
            <a:r>
              <a:rPr lang="es-ES" sz="1200" dirty="0"/>
              <a:t> </a:t>
            </a:r>
          </a:p>
          <a:p>
            <a:pPr marL="285750" indent="-285750">
              <a:lnSpc>
                <a:spcPct val="150000"/>
              </a:lnSpc>
              <a:spcBef>
                <a:spcPct val="0"/>
              </a:spcBef>
              <a:buFontTx/>
              <a:buChar char="-"/>
              <a:defRPr/>
            </a:pPr>
            <a:r>
              <a:rPr lang="en-US" sz="1200" dirty="0"/>
              <a:t>Center for Molecular Cardiology, Zürich, Switzerland</a:t>
            </a:r>
          </a:p>
          <a:p>
            <a:pPr marL="285750" indent="-285750">
              <a:lnSpc>
                <a:spcPct val="150000"/>
              </a:lnSpc>
              <a:spcBef>
                <a:spcPct val="0"/>
              </a:spcBef>
              <a:buFontTx/>
              <a:buChar char="-"/>
              <a:defRPr/>
            </a:pPr>
            <a:r>
              <a:rPr lang="en-US" sz="1200" dirty="0"/>
              <a:t>Hospital of Padua , Italy. (Biopsy-proven cohort)</a:t>
            </a:r>
            <a:r>
              <a:rPr lang="es-ES" sz="1200" dirty="0"/>
              <a:t> </a:t>
            </a:r>
            <a:endParaRPr lang="en-US" altLang="es-ES" sz="1200" dirty="0">
              <a:solidFill>
                <a:srgbClr val="B10021"/>
              </a:solidFill>
            </a:endParaRPr>
          </a:p>
        </p:txBody>
      </p:sp>
      <p:sp>
        <p:nvSpPr>
          <p:cNvPr id="19470" name="CuadroTexto 3">
            <a:extLst>
              <a:ext uri="{FF2B5EF4-FFF2-40B4-BE49-F238E27FC236}">
                <a16:creationId xmlns:a16="http://schemas.microsoft.com/office/drawing/2014/main" id="{3AC01751-6CC1-1748-AA05-B40BC8AD5DA9}"/>
              </a:ext>
            </a:extLst>
          </p:cNvPr>
          <p:cNvSpPr txBox="1">
            <a:spLocks noChangeArrowheads="1"/>
          </p:cNvSpPr>
          <p:nvPr/>
        </p:nvSpPr>
        <p:spPr bwMode="auto">
          <a:xfrm>
            <a:off x="1639888" y="3298826"/>
            <a:ext cx="2246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400">
                <a:solidFill>
                  <a:schemeClr val="tx1"/>
                </a:solidFill>
              </a:rPr>
              <a:t>Recruitment of patients in </a:t>
            </a:r>
          </a:p>
          <a:p>
            <a:pPr algn="ctr"/>
            <a:r>
              <a:rPr lang="en-US" altLang="es-ES" sz="1400">
                <a:solidFill>
                  <a:schemeClr val="tx1"/>
                </a:solidFill>
              </a:rPr>
              <a:t>5 hospitals from Spain</a:t>
            </a:r>
          </a:p>
        </p:txBody>
      </p:sp>
      <p:pic>
        <p:nvPicPr>
          <p:cNvPr id="19471" name="Imagen 6">
            <a:extLst>
              <a:ext uri="{FF2B5EF4-FFF2-40B4-BE49-F238E27FC236}">
                <a16:creationId xmlns:a16="http://schemas.microsoft.com/office/drawing/2014/main" id="{7BA201D5-76C5-B54D-B913-867719FD290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725614" y="1189039"/>
            <a:ext cx="2243137" cy="179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Vídeo 3">
            <a:hlinkClick r:id="" action="ppaction://media"/>
            <a:extLst>
              <a:ext uri="{FF2B5EF4-FFF2-40B4-BE49-F238E27FC236}">
                <a16:creationId xmlns:a16="http://schemas.microsoft.com/office/drawing/2014/main" id="{D6FC7033-DEBA-3444-817D-E84F69B5657C}"/>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15"/>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2689889144"/>
      </p:ext>
    </p:extLst>
  </p:cSld>
  <p:clrMapOvr>
    <a:masterClrMapping/>
  </p:clrMapOvr>
  <mc:AlternateContent xmlns:mc="http://schemas.openxmlformats.org/markup-compatibility/2006">
    <mc:Choice xmlns:p14="http://schemas.microsoft.com/office/powerpoint/2010/main" Requires="p14">
      <p:transition spd="slow" p14:dur="2000" advTm="40627"/>
    </mc:Choice>
    <mc:Fallback>
      <p:transition spd="slow" advTm="40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6">
            <a:extLst>
              <a:ext uri="{FF2B5EF4-FFF2-40B4-BE49-F238E27FC236}">
                <a16:creationId xmlns:a16="http://schemas.microsoft.com/office/drawing/2014/main" id="{012F34A3-F692-204F-8D3A-0450CCFE0293}"/>
              </a:ext>
            </a:extLst>
          </p:cNvPr>
          <p:cNvSpPr>
            <a:spLocks noChangeArrowheads="1"/>
          </p:cNvSpPr>
          <p:nvPr/>
        </p:nvSpPr>
        <p:spPr bwMode="auto">
          <a:xfrm>
            <a:off x="6797676" y="5680463"/>
            <a:ext cx="13017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600" dirty="0">
                <a:solidFill>
                  <a:srgbClr val="B10021"/>
                </a:solidFill>
              </a:rPr>
              <a:t>PAD, patients with available data; </a:t>
            </a:r>
          </a:p>
          <a:p>
            <a:pPr>
              <a:spcBef>
                <a:spcPct val="0"/>
              </a:spcBef>
            </a:pPr>
            <a:r>
              <a:rPr lang="en-US" altLang="es-ES" sz="600" dirty="0">
                <a:solidFill>
                  <a:srgbClr val="B10021"/>
                </a:solidFill>
              </a:rPr>
              <a:t>TFOS, time from the onset of symptoms; </a:t>
            </a:r>
          </a:p>
          <a:p>
            <a:pPr>
              <a:spcBef>
                <a:spcPct val="0"/>
              </a:spcBef>
            </a:pPr>
            <a:r>
              <a:rPr lang="en-US" altLang="es-ES" sz="600" dirty="0">
                <a:solidFill>
                  <a:srgbClr val="B10021"/>
                </a:solidFill>
              </a:rPr>
              <a:t>LV EF, left ventricle ejection fraction; </a:t>
            </a:r>
          </a:p>
          <a:p>
            <a:pPr>
              <a:spcBef>
                <a:spcPct val="0"/>
              </a:spcBef>
            </a:pPr>
            <a:r>
              <a:rPr lang="en-US" altLang="es-ES" sz="600" dirty="0">
                <a:solidFill>
                  <a:srgbClr val="B10021"/>
                </a:solidFill>
              </a:rPr>
              <a:t>CMR, cardiovascular magnetic resonance; </a:t>
            </a:r>
          </a:p>
          <a:p>
            <a:pPr>
              <a:spcBef>
                <a:spcPct val="0"/>
              </a:spcBef>
            </a:pPr>
            <a:r>
              <a:rPr lang="en-US" altLang="es-ES" sz="600" dirty="0">
                <a:solidFill>
                  <a:srgbClr val="B10021"/>
                </a:solidFill>
              </a:rPr>
              <a:t>LGE, late gadolinium enhancement. </a:t>
            </a:r>
          </a:p>
        </p:txBody>
      </p:sp>
      <p:pic>
        <p:nvPicPr>
          <p:cNvPr id="21506" name="Picture 4">
            <a:extLst>
              <a:ext uri="{FF2B5EF4-FFF2-40B4-BE49-F238E27FC236}">
                <a16:creationId xmlns:a16="http://schemas.microsoft.com/office/drawing/2014/main" id="{D9829D53-BF34-EE40-B9B5-CA56D36FBE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991" t="8952" r="76292" b="14279"/>
          <a:stretch>
            <a:fillRect/>
          </a:stretch>
        </p:blipFill>
        <p:spPr bwMode="auto">
          <a:xfrm>
            <a:off x="7086600" y="1579564"/>
            <a:ext cx="1295400"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5">
            <a:extLst>
              <a:ext uri="{FF2B5EF4-FFF2-40B4-BE49-F238E27FC236}">
                <a16:creationId xmlns:a16="http://schemas.microsoft.com/office/drawing/2014/main" id="{49AFC09E-0733-F54C-B296-2E8A9BC6A4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2877" t="9087" r="38974" b="49004"/>
          <a:stretch>
            <a:fillRect/>
          </a:stretch>
        </p:blipFill>
        <p:spPr bwMode="auto">
          <a:xfrm>
            <a:off x="8602664" y="1566863"/>
            <a:ext cx="16732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13">
            <a:extLst>
              <a:ext uri="{FF2B5EF4-FFF2-40B4-BE49-F238E27FC236}">
                <a16:creationId xmlns:a16="http://schemas.microsoft.com/office/drawing/2014/main" id="{DC605F0B-9B4C-D14D-A3F3-B67011DE28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5712" t="9071" r="6139" b="49017"/>
          <a:stretch>
            <a:fillRect/>
          </a:stretch>
        </p:blipFill>
        <p:spPr bwMode="auto">
          <a:xfrm>
            <a:off x="8602664" y="3000375"/>
            <a:ext cx="16732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extBox 7">
            <a:extLst>
              <a:ext uri="{FF2B5EF4-FFF2-40B4-BE49-F238E27FC236}">
                <a16:creationId xmlns:a16="http://schemas.microsoft.com/office/drawing/2014/main" id="{90E8B50F-BE2E-E242-9797-268460F8E103}"/>
              </a:ext>
            </a:extLst>
          </p:cNvPr>
          <p:cNvSpPr txBox="1">
            <a:spLocks noChangeArrowheads="1"/>
          </p:cNvSpPr>
          <p:nvPr/>
        </p:nvSpPr>
        <p:spPr bwMode="auto">
          <a:xfrm>
            <a:off x="7010400" y="1196975"/>
            <a:ext cx="2133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600">
                <a:solidFill>
                  <a:srgbClr val="B10021"/>
                </a:solidFill>
              </a:rPr>
              <a:t>Arteriogram</a:t>
            </a:r>
          </a:p>
        </p:txBody>
      </p:sp>
      <p:sp>
        <p:nvSpPr>
          <p:cNvPr id="21510" name="TextBox 17">
            <a:extLst>
              <a:ext uri="{FF2B5EF4-FFF2-40B4-BE49-F238E27FC236}">
                <a16:creationId xmlns:a16="http://schemas.microsoft.com/office/drawing/2014/main" id="{EED6A816-A0B1-BE4F-94D2-55AF41EF10EF}"/>
              </a:ext>
            </a:extLst>
          </p:cNvPr>
          <p:cNvSpPr txBox="1">
            <a:spLocks noChangeArrowheads="1"/>
          </p:cNvSpPr>
          <p:nvPr/>
        </p:nvSpPr>
        <p:spPr bwMode="auto">
          <a:xfrm>
            <a:off x="8382000" y="1196975"/>
            <a:ext cx="2133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1600">
                <a:solidFill>
                  <a:srgbClr val="B10021"/>
                </a:solidFill>
              </a:rPr>
              <a:t>CMR</a:t>
            </a:r>
          </a:p>
        </p:txBody>
      </p:sp>
      <p:sp>
        <p:nvSpPr>
          <p:cNvPr id="21511" name="TextBox 8">
            <a:extLst>
              <a:ext uri="{FF2B5EF4-FFF2-40B4-BE49-F238E27FC236}">
                <a16:creationId xmlns:a16="http://schemas.microsoft.com/office/drawing/2014/main" id="{E69BF774-BF9F-3A43-AD48-5B29CD642505}"/>
              </a:ext>
            </a:extLst>
          </p:cNvPr>
          <p:cNvSpPr txBox="1">
            <a:spLocks noChangeArrowheads="1"/>
          </p:cNvSpPr>
          <p:nvPr/>
        </p:nvSpPr>
        <p:spPr bwMode="auto">
          <a:xfrm>
            <a:off x="6988176" y="4430713"/>
            <a:ext cx="1393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1200">
                <a:solidFill>
                  <a:srgbClr val="B10021"/>
                </a:solidFill>
              </a:rPr>
              <a:t>No occlusion of coronary arteries</a:t>
            </a:r>
          </a:p>
        </p:txBody>
      </p:sp>
      <p:sp>
        <p:nvSpPr>
          <p:cNvPr id="21512" name="TextBox 20">
            <a:extLst>
              <a:ext uri="{FF2B5EF4-FFF2-40B4-BE49-F238E27FC236}">
                <a16:creationId xmlns:a16="http://schemas.microsoft.com/office/drawing/2014/main" id="{C54B97B4-754D-BC45-A2CB-35FB975CEA5F}"/>
              </a:ext>
            </a:extLst>
          </p:cNvPr>
          <p:cNvSpPr txBox="1">
            <a:spLocks noChangeArrowheads="1"/>
          </p:cNvSpPr>
          <p:nvPr/>
        </p:nvSpPr>
        <p:spPr bwMode="auto">
          <a:xfrm>
            <a:off x="8615364" y="4343401"/>
            <a:ext cx="1673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1200">
                <a:solidFill>
                  <a:srgbClr val="B10021"/>
                </a:solidFill>
              </a:rPr>
              <a:t>Gadolinium enhancement (inflammatory edema)</a:t>
            </a:r>
          </a:p>
        </p:txBody>
      </p:sp>
      <p:sp>
        <p:nvSpPr>
          <p:cNvPr id="21513" name="TextBox 11">
            <a:extLst>
              <a:ext uri="{FF2B5EF4-FFF2-40B4-BE49-F238E27FC236}">
                <a16:creationId xmlns:a16="http://schemas.microsoft.com/office/drawing/2014/main" id="{6BB912D1-61B1-DC4A-B829-B27F25D623C2}"/>
              </a:ext>
            </a:extLst>
          </p:cNvPr>
          <p:cNvSpPr txBox="1">
            <a:spLocks noChangeArrowheads="1"/>
          </p:cNvSpPr>
          <p:nvPr/>
        </p:nvSpPr>
        <p:spPr bwMode="auto">
          <a:xfrm>
            <a:off x="7350126" y="560389"/>
            <a:ext cx="31527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pPr>
            <a:r>
              <a:rPr lang="en-US" altLang="es-ES" sz="1600">
                <a:solidFill>
                  <a:srgbClr val="1B20F9"/>
                </a:solidFill>
              </a:rPr>
              <a:t>A MINOCA case with late diagnosis of myocarditis</a:t>
            </a:r>
          </a:p>
        </p:txBody>
      </p:sp>
      <p:pic>
        <p:nvPicPr>
          <p:cNvPr id="21514" name="Imagen 3">
            <a:extLst>
              <a:ext uri="{FF2B5EF4-FFF2-40B4-BE49-F238E27FC236}">
                <a16:creationId xmlns:a16="http://schemas.microsoft.com/office/drawing/2014/main" id="{48162E34-44EA-7445-8CD6-DCA42EE215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1" y="714375"/>
            <a:ext cx="5197475"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uadroTexto 12">
            <a:extLst>
              <a:ext uri="{FF2B5EF4-FFF2-40B4-BE49-F238E27FC236}">
                <a16:creationId xmlns:a16="http://schemas.microsoft.com/office/drawing/2014/main" id="{56394CFA-9A20-B040-A9CB-21AA3C5D4947}"/>
              </a:ext>
            </a:extLst>
          </p:cNvPr>
          <p:cNvSpPr txBox="1"/>
          <p:nvPr/>
        </p:nvSpPr>
        <p:spPr>
          <a:xfrm>
            <a:off x="4833939" y="88901"/>
            <a:ext cx="2878137" cy="461963"/>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a:spAutoFit/>
          </a:bodyPr>
          <a:lstStyle/>
          <a:p>
            <a:pPr fontAlgn="auto">
              <a:spcBef>
                <a:spcPts val="0"/>
              </a:spcBef>
              <a:spcAft>
                <a:spcPts val="0"/>
              </a:spcAft>
              <a:defRPr/>
            </a:pPr>
            <a:r>
              <a:rPr lang="es-ES_tradnl" sz="2400" dirty="0">
                <a:solidFill>
                  <a:srgbClr val="C00000"/>
                </a:solidFill>
                <a:latin typeface="Calibri"/>
              </a:rPr>
              <a:t>A m</a:t>
            </a:r>
            <a:r>
              <a:rPr lang="es-ES_tradnl" sz="2400" dirty="0" err="1">
                <a:solidFill>
                  <a:srgbClr val="C00000"/>
                </a:solidFill>
                <a:latin typeface="Calibri"/>
              </a:rPr>
              <a:t>ulticenter</a:t>
            </a:r>
            <a:r>
              <a:rPr lang="es-ES_tradnl" sz="2400" dirty="0">
                <a:solidFill>
                  <a:srgbClr val="C00000"/>
                </a:solidFill>
                <a:latin typeface="Calibri"/>
              </a:rPr>
              <a:t> </a:t>
            </a:r>
            <a:r>
              <a:rPr lang="es-ES_tradnl" sz="2400" dirty="0" err="1">
                <a:solidFill>
                  <a:srgbClr val="C00000"/>
                </a:solidFill>
                <a:latin typeface="Calibri"/>
              </a:rPr>
              <a:t>study</a:t>
            </a:r>
            <a:endParaRPr lang="en-US" sz="2400" dirty="0">
              <a:solidFill>
                <a:srgbClr val="C00000"/>
              </a:solidFill>
              <a:latin typeface="Calibri"/>
            </a:endParaRPr>
          </a:p>
        </p:txBody>
      </p:sp>
      <p:pic>
        <p:nvPicPr>
          <p:cNvPr id="2" name="Vídeo 1">
            <a:hlinkClick r:id="" action="ppaction://media"/>
            <a:extLst>
              <a:ext uri="{FF2B5EF4-FFF2-40B4-BE49-F238E27FC236}">
                <a16:creationId xmlns:a16="http://schemas.microsoft.com/office/drawing/2014/main" id="{3D4FE056-419E-AC4E-BDC1-6E6CB2700FB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1854962569"/>
      </p:ext>
    </p:extLst>
  </p:cSld>
  <p:clrMapOvr>
    <a:masterClrMapping/>
  </p:clrMapOvr>
  <mc:AlternateContent xmlns:mc="http://schemas.openxmlformats.org/markup-compatibility/2006">
    <mc:Choice xmlns:p14="http://schemas.microsoft.com/office/powerpoint/2010/main" Requires="p14">
      <p:transition spd="slow" p14:dur="2000" advTm="30493"/>
    </mc:Choice>
    <mc:Fallback>
      <p:transition spd="slow" advTm="30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uadroTexto 11">
            <a:extLst>
              <a:ext uri="{FF2B5EF4-FFF2-40B4-BE49-F238E27FC236}">
                <a16:creationId xmlns:a16="http://schemas.microsoft.com/office/drawing/2014/main" id="{813E6CA1-4AA3-0840-BD8C-2C8A2F3C1C82}"/>
              </a:ext>
            </a:extLst>
          </p:cNvPr>
          <p:cNvSpPr txBox="1"/>
          <p:nvPr/>
        </p:nvSpPr>
        <p:spPr>
          <a:xfrm>
            <a:off x="1238573" y="66896"/>
            <a:ext cx="9786292" cy="369332"/>
          </a:xfrm>
          <a:prstGeom prst="rect">
            <a:avLst/>
          </a:prstGeom>
          <a:gradFill flip="none" rotWithShape="1">
            <a:gsLst>
              <a:gs pos="17000">
                <a:schemeClr val="bg1">
                  <a:lumMod val="95000"/>
                </a:schemeClr>
              </a:gs>
              <a:gs pos="37000">
                <a:schemeClr val="bg1"/>
              </a:gs>
              <a:gs pos="100000">
                <a:schemeClr val="bg1"/>
              </a:gs>
            </a:gsLst>
            <a:lin ang="16200000" scaled="1"/>
            <a:tileRect/>
          </a:gradFill>
          <a:ln>
            <a:noFill/>
          </a:ln>
        </p:spPr>
        <p:txBody>
          <a:bodyPr wrap="square">
            <a:spAutoFit/>
          </a:bodyPr>
          <a:lstStyle/>
          <a:p>
            <a:pPr algn="ctr">
              <a:defRPr/>
            </a:pPr>
            <a:r>
              <a:rPr lang="en-US" dirty="0"/>
              <a:t>Plasma hsa-miR-Chr8:96 expression is a specific biomarker for acute myocarditis patients</a:t>
            </a:r>
            <a:endParaRPr lang="es-ES" dirty="0"/>
          </a:p>
        </p:txBody>
      </p:sp>
      <p:grpSp>
        <p:nvGrpSpPr>
          <p:cNvPr id="23554" name="Group 9">
            <a:extLst>
              <a:ext uri="{FF2B5EF4-FFF2-40B4-BE49-F238E27FC236}">
                <a16:creationId xmlns:a16="http://schemas.microsoft.com/office/drawing/2014/main" id="{DC89F534-18DE-3447-B4C8-DEB604E5063A}"/>
              </a:ext>
            </a:extLst>
          </p:cNvPr>
          <p:cNvGrpSpPr>
            <a:grpSpLocks/>
          </p:cNvGrpSpPr>
          <p:nvPr/>
        </p:nvGrpSpPr>
        <p:grpSpPr bwMode="auto">
          <a:xfrm>
            <a:off x="2057400" y="831850"/>
            <a:ext cx="4719638" cy="2444750"/>
            <a:chOff x="96789" y="2663896"/>
            <a:chExt cx="4718479" cy="2444813"/>
          </a:xfrm>
        </p:grpSpPr>
        <p:grpSp>
          <p:nvGrpSpPr>
            <p:cNvPr id="23577" name="Group 1">
              <a:extLst>
                <a:ext uri="{FF2B5EF4-FFF2-40B4-BE49-F238E27FC236}">
                  <a16:creationId xmlns:a16="http://schemas.microsoft.com/office/drawing/2014/main" id="{E198EBB5-918F-8543-85CC-4DB8251F3D29}"/>
                </a:ext>
              </a:extLst>
            </p:cNvPr>
            <p:cNvGrpSpPr>
              <a:grpSpLocks/>
            </p:cNvGrpSpPr>
            <p:nvPr/>
          </p:nvGrpSpPr>
          <p:grpSpPr bwMode="auto">
            <a:xfrm>
              <a:off x="96789" y="2663896"/>
              <a:ext cx="4718479" cy="2444813"/>
              <a:chOff x="96789" y="2663896"/>
              <a:chExt cx="4718479" cy="2444813"/>
            </a:xfrm>
          </p:grpSpPr>
          <p:sp>
            <p:nvSpPr>
              <p:cNvPr id="6" name="Rectangle 5">
                <a:extLst>
                  <a:ext uri="{FF2B5EF4-FFF2-40B4-BE49-F238E27FC236}">
                    <a16:creationId xmlns:a16="http://schemas.microsoft.com/office/drawing/2014/main" id="{E08FCB45-E2A2-204B-BC24-447253829650}"/>
                  </a:ext>
                </a:extLst>
              </p:cNvPr>
              <p:cNvSpPr/>
              <p:nvPr/>
            </p:nvSpPr>
            <p:spPr>
              <a:xfrm>
                <a:off x="96789" y="4810251"/>
                <a:ext cx="222195" cy="298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4EFD99AF-FA8B-FC42-8E11-552A1C49545B}"/>
                  </a:ext>
                </a:extLst>
              </p:cNvPr>
              <p:cNvSpPr/>
              <p:nvPr/>
            </p:nvSpPr>
            <p:spPr>
              <a:xfrm>
                <a:off x="4577201" y="2663896"/>
                <a:ext cx="238067" cy="298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4734EC83-F60E-B94B-84D2-6BFC6434D210}"/>
                  </a:ext>
                </a:extLst>
              </p:cNvPr>
              <p:cNvSpPr/>
              <p:nvPr/>
            </p:nvSpPr>
            <p:spPr>
              <a:xfrm>
                <a:off x="4577201" y="4807076"/>
                <a:ext cx="238067" cy="298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 name="Rectangle 13">
              <a:extLst>
                <a:ext uri="{FF2B5EF4-FFF2-40B4-BE49-F238E27FC236}">
                  <a16:creationId xmlns:a16="http://schemas.microsoft.com/office/drawing/2014/main" id="{8606FF05-D777-3A4B-8A97-16D24E2F343A}"/>
                </a:ext>
              </a:extLst>
            </p:cNvPr>
            <p:cNvSpPr/>
            <p:nvPr/>
          </p:nvSpPr>
          <p:spPr>
            <a:xfrm flipH="1">
              <a:off x="96789" y="2663896"/>
              <a:ext cx="222195" cy="298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pic>
        <p:nvPicPr>
          <p:cNvPr id="23555" name="Imagen 2">
            <a:extLst>
              <a:ext uri="{FF2B5EF4-FFF2-40B4-BE49-F238E27FC236}">
                <a16:creationId xmlns:a16="http://schemas.microsoft.com/office/drawing/2014/main" id="{314512E8-CD06-2946-9F7B-B619A8F30F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5900" y="1122363"/>
            <a:ext cx="1855788"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Imagen 1">
            <a:extLst>
              <a:ext uri="{FF2B5EF4-FFF2-40B4-BE49-F238E27FC236}">
                <a16:creationId xmlns:a16="http://schemas.microsoft.com/office/drawing/2014/main" id="{371C5E62-3744-874B-BAE5-6BF7532950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5939" y="509588"/>
            <a:ext cx="765175" cy="145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CuadroTexto 3">
            <a:extLst>
              <a:ext uri="{FF2B5EF4-FFF2-40B4-BE49-F238E27FC236}">
                <a16:creationId xmlns:a16="http://schemas.microsoft.com/office/drawing/2014/main" id="{48B3078C-651C-3543-A547-B786AD48481C}"/>
              </a:ext>
            </a:extLst>
          </p:cNvPr>
          <p:cNvSpPr txBox="1">
            <a:spLocks noChangeArrowheads="1"/>
          </p:cNvSpPr>
          <p:nvPr/>
        </p:nvSpPr>
        <p:spPr bwMode="auto">
          <a:xfrm>
            <a:off x="3149601" y="619126"/>
            <a:ext cx="8032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PBMCs</a:t>
            </a:r>
          </a:p>
        </p:txBody>
      </p:sp>
      <p:sp>
        <p:nvSpPr>
          <p:cNvPr id="23558" name="CuadroTexto 4">
            <a:extLst>
              <a:ext uri="{FF2B5EF4-FFF2-40B4-BE49-F238E27FC236}">
                <a16:creationId xmlns:a16="http://schemas.microsoft.com/office/drawing/2014/main" id="{5AB68409-5E6E-3943-BD51-CDED17BB0CEB}"/>
              </a:ext>
            </a:extLst>
          </p:cNvPr>
          <p:cNvSpPr txBox="1">
            <a:spLocks noChangeArrowheads="1"/>
          </p:cNvSpPr>
          <p:nvPr/>
        </p:nvSpPr>
        <p:spPr bwMode="auto">
          <a:xfrm>
            <a:off x="1638301" y="1968500"/>
            <a:ext cx="10636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a:t>Blood</a:t>
            </a:r>
          </a:p>
          <a:p>
            <a:pPr algn="ctr"/>
            <a:r>
              <a:rPr lang="en-US" altLang="es-ES"/>
              <a:t>EDTA tube</a:t>
            </a:r>
          </a:p>
        </p:txBody>
      </p:sp>
      <p:pic>
        <p:nvPicPr>
          <p:cNvPr id="23559" name="Imagen 9">
            <a:extLst>
              <a:ext uri="{FF2B5EF4-FFF2-40B4-BE49-F238E27FC236}">
                <a16:creationId xmlns:a16="http://schemas.microsoft.com/office/drawing/2014/main" id="{18B96466-36FE-FE42-BBA2-34B9715B763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3388" y="1557338"/>
            <a:ext cx="3340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CuadroTexto 10">
            <a:extLst>
              <a:ext uri="{FF2B5EF4-FFF2-40B4-BE49-F238E27FC236}">
                <a16:creationId xmlns:a16="http://schemas.microsoft.com/office/drawing/2014/main" id="{BADDD72D-384E-ED4D-8FE5-C800D3385ECD}"/>
              </a:ext>
            </a:extLst>
          </p:cNvPr>
          <p:cNvSpPr txBox="1">
            <a:spLocks noChangeArrowheads="1"/>
          </p:cNvSpPr>
          <p:nvPr/>
        </p:nvSpPr>
        <p:spPr bwMode="auto">
          <a:xfrm>
            <a:off x="3360739" y="1301751"/>
            <a:ext cx="6746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200">
                <a:solidFill>
                  <a:schemeClr val="tx1"/>
                </a:solidFill>
              </a:rPr>
              <a:t>Healthy</a:t>
            </a:r>
          </a:p>
        </p:txBody>
      </p:sp>
      <p:sp>
        <p:nvSpPr>
          <p:cNvPr id="23561" name="CuadroTexto 21">
            <a:extLst>
              <a:ext uri="{FF2B5EF4-FFF2-40B4-BE49-F238E27FC236}">
                <a16:creationId xmlns:a16="http://schemas.microsoft.com/office/drawing/2014/main" id="{83011E1E-8818-8542-AE99-9B9C539ED83D}"/>
              </a:ext>
            </a:extLst>
          </p:cNvPr>
          <p:cNvSpPr txBox="1">
            <a:spLocks noChangeArrowheads="1"/>
          </p:cNvSpPr>
          <p:nvPr/>
        </p:nvSpPr>
        <p:spPr bwMode="auto">
          <a:xfrm>
            <a:off x="4291014" y="1301751"/>
            <a:ext cx="9286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200">
                <a:solidFill>
                  <a:schemeClr val="tx1"/>
                </a:solidFill>
              </a:rPr>
              <a:t>Myocarditis</a:t>
            </a:r>
          </a:p>
        </p:txBody>
      </p:sp>
      <p:sp>
        <p:nvSpPr>
          <p:cNvPr id="23562" name="CuadroTexto 22">
            <a:extLst>
              <a:ext uri="{FF2B5EF4-FFF2-40B4-BE49-F238E27FC236}">
                <a16:creationId xmlns:a16="http://schemas.microsoft.com/office/drawing/2014/main" id="{602E24B8-D717-194B-9346-7E325B6304EB}"/>
              </a:ext>
            </a:extLst>
          </p:cNvPr>
          <p:cNvSpPr txBox="1">
            <a:spLocks noChangeArrowheads="1"/>
          </p:cNvSpPr>
          <p:nvPr/>
        </p:nvSpPr>
        <p:spPr bwMode="auto">
          <a:xfrm>
            <a:off x="5354639" y="1146176"/>
            <a:ext cx="9286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200">
                <a:solidFill>
                  <a:schemeClr val="tx1"/>
                </a:solidFill>
              </a:rPr>
              <a:t>Myocardial </a:t>
            </a:r>
          </a:p>
          <a:p>
            <a:pPr algn="ctr"/>
            <a:r>
              <a:rPr lang="en-US" altLang="es-ES" sz="1200">
                <a:solidFill>
                  <a:schemeClr val="tx1"/>
                </a:solidFill>
              </a:rPr>
              <a:t>infarction</a:t>
            </a:r>
          </a:p>
        </p:txBody>
      </p:sp>
      <p:sp>
        <p:nvSpPr>
          <p:cNvPr id="23563" name="CuadroTexto 23">
            <a:extLst>
              <a:ext uri="{FF2B5EF4-FFF2-40B4-BE49-F238E27FC236}">
                <a16:creationId xmlns:a16="http://schemas.microsoft.com/office/drawing/2014/main" id="{5C45478D-FA07-2540-82CD-9456AF8AC7F2}"/>
              </a:ext>
            </a:extLst>
          </p:cNvPr>
          <p:cNvSpPr txBox="1">
            <a:spLocks noChangeArrowheads="1"/>
          </p:cNvSpPr>
          <p:nvPr/>
        </p:nvSpPr>
        <p:spPr bwMode="auto">
          <a:xfrm>
            <a:off x="8518526" y="1333501"/>
            <a:ext cx="20812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200">
                <a:solidFill>
                  <a:schemeClr val="tx1"/>
                </a:solidFill>
              </a:rPr>
              <a:t>Th17 cell responses in blood </a:t>
            </a:r>
          </a:p>
          <a:p>
            <a:pPr algn="ctr"/>
            <a:r>
              <a:rPr lang="en-US" altLang="es-ES" sz="1200">
                <a:solidFill>
                  <a:schemeClr val="tx1"/>
                </a:solidFill>
              </a:rPr>
              <a:t>are exclusive of Myocarditis</a:t>
            </a:r>
          </a:p>
        </p:txBody>
      </p:sp>
      <p:sp>
        <p:nvSpPr>
          <p:cNvPr id="16" name="Rectangle 15">
            <a:extLst>
              <a:ext uri="{FF2B5EF4-FFF2-40B4-BE49-F238E27FC236}">
                <a16:creationId xmlns:a16="http://schemas.microsoft.com/office/drawing/2014/main" id="{A7004E46-74DF-3C4D-AEA4-500A72862878}"/>
              </a:ext>
            </a:extLst>
          </p:cNvPr>
          <p:cNvSpPr/>
          <p:nvPr/>
        </p:nvSpPr>
        <p:spPr bwMode="auto">
          <a:xfrm>
            <a:off x="8021638" y="2986089"/>
            <a:ext cx="3124200" cy="338137"/>
          </a:xfrm>
          <a:prstGeom prst="rect">
            <a:avLst/>
          </a:prstGeom>
        </p:spPr>
        <p:txBody>
          <a:bodyPr>
            <a:spAutoFit/>
          </a:bodyPr>
          <a:lstStyle/>
          <a:p>
            <a:pPr>
              <a:defRPr/>
            </a:pPr>
            <a:r>
              <a:rPr lang="es-ES" sz="800" dirty="0">
                <a:solidFill>
                  <a:schemeClr val="bg1">
                    <a:lumMod val="65000"/>
                  </a:schemeClr>
                </a:solidFill>
                <a:latin typeface="Arial" panose="020B0604020202020204" pitchFamily="34" charset="0"/>
                <a:cs typeface="Arial" panose="020B0604020202020204" pitchFamily="34" charset="0"/>
              </a:rPr>
              <a:t>STEMI: ST-</a:t>
            </a:r>
            <a:r>
              <a:rPr lang="es-ES" sz="800" dirty="0" err="1">
                <a:solidFill>
                  <a:schemeClr val="bg1">
                    <a:lumMod val="65000"/>
                  </a:schemeClr>
                </a:solidFill>
                <a:latin typeface="Arial" panose="020B0604020202020204" pitchFamily="34" charset="0"/>
                <a:cs typeface="Arial" panose="020B0604020202020204" pitchFamily="34" charset="0"/>
              </a:rPr>
              <a:t>elevation</a:t>
            </a:r>
            <a:r>
              <a:rPr lang="es-ES" sz="800" dirty="0">
                <a:solidFill>
                  <a:schemeClr val="bg1">
                    <a:lumMod val="65000"/>
                  </a:schemeClr>
                </a:solidFill>
                <a:latin typeface="Arial" panose="020B0604020202020204" pitchFamily="34" charset="0"/>
                <a:cs typeface="Arial" panose="020B0604020202020204" pitchFamily="34" charset="0"/>
              </a:rPr>
              <a:t> </a:t>
            </a:r>
            <a:r>
              <a:rPr lang="es-ES" sz="800" dirty="0" err="1">
                <a:solidFill>
                  <a:schemeClr val="bg1">
                    <a:lumMod val="65000"/>
                  </a:schemeClr>
                </a:solidFill>
                <a:latin typeface="Arial" panose="020B0604020202020204" pitchFamily="34" charset="0"/>
                <a:cs typeface="Arial" panose="020B0604020202020204" pitchFamily="34" charset="0"/>
              </a:rPr>
              <a:t>Myocardial</a:t>
            </a:r>
            <a:r>
              <a:rPr lang="es-ES" sz="800" dirty="0">
                <a:solidFill>
                  <a:schemeClr val="bg1">
                    <a:lumMod val="65000"/>
                  </a:schemeClr>
                </a:solidFill>
                <a:latin typeface="Arial" panose="020B0604020202020204" pitchFamily="34" charset="0"/>
                <a:cs typeface="Arial" panose="020B0604020202020204" pitchFamily="34" charset="0"/>
              </a:rPr>
              <a:t> </a:t>
            </a:r>
            <a:r>
              <a:rPr lang="es-ES" sz="800" dirty="0" err="1">
                <a:solidFill>
                  <a:schemeClr val="bg1">
                    <a:lumMod val="65000"/>
                  </a:schemeClr>
                </a:solidFill>
                <a:latin typeface="Arial" panose="020B0604020202020204" pitchFamily="34" charset="0"/>
                <a:cs typeface="Arial" panose="020B0604020202020204" pitchFamily="34" charset="0"/>
              </a:rPr>
              <a:t>Infarction</a:t>
            </a:r>
            <a:endParaRPr lang="es-ES" sz="800" dirty="0">
              <a:solidFill>
                <a:schemeClr val="bg1">
                  <a:lumMod val="65000"/>
                </a:schemeClr>
              </a:solidFill>
              <a:latin typeface="Arial" panose="020B0604020202020204" pitchFamily="34" charset="0"/>
              <a:cs typeface="Arial" panose="020B0604020202020204" pitchFamily="34" charset="0"/>
            </a:endParaRPr>
          </a:p>
          <a:p>
            <a:pPr>
              <a:defRPr/>
            </a:pPr>
            <a:r>
              <a:rPr lang="es-ES" sz="800" dirty="0">
                <a:solidFill>
                  <a:schemeClr val="bg1">
                    <a:lumMod val="65000"/>
                  </a:schemeClr>
                </a:solidFill>
                <a:latin typeface="Arial" panose="020B0604020202020204" pitchFamily="34" charset="0"/>
                <a:cs typeface="Arial" panose="020B0604020202020204" pitchFamily="34" charset="0"/>
              </a:rPr>
              <a:t>NSTEMI: non-ST-</a:t>
            </a:r>
            <a:r>
              <a:rPr lang="es-ES" sz="800" dirty="0" err="1">
                <a:solidFill>
                  <a:schemeClr val="bg1">
                    <a:lumMod val="65000"/>
                  </a:schemeClr>
                </a:solidFill>
                <a:latin typeface="Arial" panose="020B0604020202020204" pitchFamily="34" charset="0"/>
                <a:cs typeface="Arial" panose="020B0604020202020204" pitchFamily="34" charset="0"/>
              </a:rPr>
              <a:t>elevation</a:t>
            </a:r>
            <a:r>
              <a:rPr lang="es-ES" sz="800" dirty="0">
                <a:solidFill>
                  <a:schemeClr val="bg1">
                    <a:lumMod val="65000"/>
                  </a:schemeClr>
                </a:solidFill>
                <a:latin typeface="Arial" panose="020B0604020202020204" pitchFamily="34" charset="0"/>
                <a:cs typeface="Arial" panose="020B0604020202020204" pitchFamily="34" charset="0"/>
              </a:rPr>
              <a:t> </a:t>
            </a:r>
            <a:r>
              <a:rPr lang="es-ES" sz="800" dirty="0" err="1">
                <a:solidFill>
                  <a:schemeClr val="bg1">
                    <a:lumMod val="65000"/>
                  </a:schemeClr>
                </a:solidFill>
                <a:latin typeface="Arial" panose="020B0604020202020204" pitchFamily="34" charset="0"/>
                <a:cs typeface="Arial" panose="020B0604020202020204" pitchFamily="34" charset="0"/>
              </a:rPr>
              <a:t>Myocardial</a:t>
            </a:r>
            <a:r>
              <a:rPr lang="es-ES" sz="800" dirty="0">
                <a:solidFill>
                  <a:schemeClr val="bg1">
                    <a:lumMod val="65000"/>
                  </a:schemeClr>
                </a:solidFill>
                <a:latin typeface="Arial" panose="020B0604020202020204" pitchFamily="34" charset="0"/>
                <a:cs typeface="Arial" panose="020B0604020202020204" pitchFamily="34" charset="0"/>
              </a:rPr>
              <a:t> </a:t>
            </a:r>
            <a:r>
              <a:rPr lang="es-ES" sz="800" dirty="0" err="1">
                <a:solidFill>
                  <a:schemeClr val="bg1">
                    <a:lumMod val="65000"/>
                  </a:schemeClr>
                </a:solidFill>
                <a:latin typeface="Arial" panose="020B0604020202020204" pitchFamily="34" charset="0"/>
                <a:cs typeface="Arial" panose="020B0604020202020204" pitchFamily="34" charset="0"/>
              </a:rPr>
              <a:t>Infarction</a:t>
            </a:r>
            <a:endParaRPr lang="es-ES" sz="800" dirty="0">
              <a:solidFill>
                <a:schemeClr val="bg1">
                  <a:lumMod val="65000"/>
                </a:schemeClr>
              </a:solidFill>
              <a:latin typeface="Arial" panose="020B0604020202020204" pitchFamily="34" charset="0"/>
              <a:cs typeface="Arial" panose="020B0604020202020204" pitchFamily="34" charset="0"/>
            </a:endParaRPr>
          </a:p>
        </p:txBody>
      </p:sp>
      <p:sp>
        <p:nvSpPr>
          <p:cNvPr id="23565" name="Rectángulo 24">
            <a:extLst>
              <a:ext uri="{FF2B5EF4-FFF2-40B4-BE49-F238E27FC236}">
                <a16:creationId xmlns:a16="http://schemas.microsoft.com/office/drawing/2014/main" id="{58B9DBF2-EC19-0943-A514-8AD95317692E}"/>
              </a:ext>
            </a:extLst>
          </p:cNvPr>
          <p:cNvSpPr>
            <a:spLocks noChangeArrowheads="1"/>
          </p:cNvSpPr>
          <p:nvPr/>
        </p:nvSpPr>
        <p:spPr bwMode="auto">
          <a:xfrm>
            <a:off x="1703388" y="477838"/>
            <a:ext cx="8856662" cy="2959100"/>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23566" name="Rectángulo 25">
            <a:extLst>
              <a:ext uri="{FF2B5EF4-FFF2-40B4-BE49-F238E27FC236}">
                <a16:creationId xmlns:a16="http://schemas.microsoft.com/office/drawing/2014/main" id="{54E1F5AF-EE90-3240-B97A-B196732298E1}"/>
              </a:ext>
            </a:extLst>
          </p:cNvPr>
          <p:cNvSpPr>
            <a:spLocks noChangeArrowheads="1"/>
          </p:cNvSpPr>
          <p:nvPr/>
        </p:nvSpPr>
        <p:spPr bwMode="auto">
          <a:xfrm>
            <a:off x="1703388" y="3690938"/>
            <a:ext cx="8856662" cy="2957512"/>
          </a:xfrm>
          <a:prstGeom prst="rect">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sp>
        <p:nvSpPr>
          <p:cNvPr id="23567" name="CuadroTexto 26">
            <a:extLst>
              <a:ext uri="{FF2B5EF4-FFF2-40B4-BE49-F238E27FC236}">
                <a16:creationId xmlns:a16="http://schemas.microsoft.com/office/drawing/2014/main" id="{AF1639A8-2961-AB45-BE69-D34E991765C9}"/>
              </a:ext>
            </a:extLst>
          </p:cNvPr>
          <p:cNvSpPr txBox="1">
            <a:spLocks noChangeArrowheads="1"/>
          </p:cNvSpPr>
          <p:nvPr/>
        </p:nvSpPr>
        <p:spPr bwMode="auto">
          <a:xfrm>
            <a:off x="3216275" y="3929064"/>
            <a:ext cx="8270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a:t>Plasma</a:t>
            </a:r>
          </a:p>
        </p:txBody>
      </p:sp>
      <p:pic>
        <p:nvPicPr>
          <p:cNvPr id="23568" name="Imagen 1">
            <a:extLst>
              <a:ext uri="{FF2B5EF4-FFF2-40B4-BE49-F238E27FC236}">
                <a16:creationId xmlns:a16="http://schemas.microsoft.com/office/drawing/2014/main" id="{F49D2154-6316-6F41-BA58-56A466EC70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54201" y="3759201"/>
            <a:ext cx="765175"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9" name="CuadroTexto 28">
            <a:extLst>
              <a:ext uri="{FF2B5EF4-FFF2-40B4-BE49-F238E27FC236}">
                <a16:creationId xmlns:a16="http://schemas.microsoft.com/office/drawing/2014/main" id="{E3E9FC21-AC1E-3B4A-8739-3F437AA60B78}"/>
              </a:ext>
            </a:extLst>
          </p:cNvPr>
          <p:cNvSpPr txBox="1">
            <a:spLocks noChangeArrowheads="1"/>
          </p:cNvSpPr>
          <p:nvPr/>
        </p:nvSpPr>
        <p:spPr bwMode="auto">
          <a:xfrm>
            <a:off x="1704976" y="5218113"/>
            <a:ext cx="1063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a:t>Blood</a:t>
            </a:r>
          </a:p>
          <a:p>
            <a:pPr algn="ctr"/>
            <a:r>
              <a:rPr lang="en-US" altLang="es-ES"/>
              <a:t>EDTA tube</a:t>
            </a:r>
          </a:p>
        </p:txBody>
      </p:sp>
      <p:pic>
        <p:nvPicPr>
          <p:cNvPr id="23570" name="Imagen 17">
            <a:extLst>
              <a:ext uri="{FF2B5EF4-FFF2-40B4-BE49-F238E27FC236}">
                <a16:creationId xmlns:a16="http://schemas.microsoft.com/office/drawing/2014/main" id="{1F186E4C-9BBF-0B43-84BB-92BD2BFA6E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48164" y="3970338"/>
            <a:ext cx="1741487"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1" name="CuadroTexto 18">
            <a:extLst>
              <a:ext uri="{FF2B5EF4-FFF2-40B4-BE49-F238E27FC236}">
                <a16:creationId xmlns:a16="http://schemas.microsoft.com/office/drawing/2014/main" id="{40DF3F2B-78B7-CB45-AA90-D751CB3087CB}"/>
              </a:ext>
            </a:extLst>
          </p:cNvPr>
          <p:cNvSpPr txBox="1">
            <a:spLocks noChangeArrowheads="1"/>
          </p:cNvSpPr>
          <p:nvPr/>
        </p:nvSpPr>
        <p:spPr bwMode="auto">
          <a:xfrm>
            <a:off x="3194050" y="4868863"/>
            <a:ext cx="10048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algn="ctr"/>
            <a:r>
              <a:rPr lang="en-US" altLang="es-ES" sz="1100">
                <a:solidFill>
                  <a:schemeClr val="tx1"/>
                </a:solidFill>
              </a:rPr>
              <a:t>qPCR </a:t>
            </a:r>
          </a:p>
          <a:p>
            <a:pPr algn="ctr"/>
            <a:r>
              <a:rPr lang="en-US" altLang="es-ES" sz="1100">
                <a:solidFill>
                  <a:schemeClr val="tx1"/>
                </a:solidFill>
              </a:rPr>
              <a:t>custom probe</a:t>
            </a:r>
          </a:p>
        </p:txBody>
      </p:sp>
      <p:sp>
        <p:nvSpPr>
          <p:cNvPr id="23572" name="Rectángulo 19">
            <a:extLst>
              <a:ext uri="{FF2B5EF4-FFF2-40B4-BE49-F238E27FC236}">
                <a16:creationId xmlns:a16="http://schemas.microsoft.com/office/drawing/2014/main" id="{BAC4A3FA-DF2B-C846-BC23-65526143DBD4}"/>
              </a:ext>
            </a:extLst>
          </p:cNvPr>
          <p:cNvSpPr>
            <a:spLocks noChangeArrowheads="1"/>
          </p:cNvSpPr>
          <p:nvPr/>
        </p:nvSpPr>
        <p:spPr bwMode="auto">
          <a:xfrm>
            <a:off x="4291013" y="3929063"/>
            <a:ext cx="220662" cy="29210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pic>
        <p:nvPicPr>
          <p:cNvPr id="23573" name="Imagen 31">
            <a:extLst>
              <a:ext uri="{FF2B5EF4-FFF2-40B4-BE49-F238E27FC236}">
                <a16:creationId xmlns:a16="http://schemas.microsoft.com/office/drawing/2014/main" id="{09C39685-FCBC-B644-864E-0A00CB4DB9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58163" y="3886200"/>
            <a:ext cx="1670050" cy="266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4" name="Rectángulo 32">
            <a:extLst>
              <a:ext uri="{FF2B5EF4-FFF2-40B4-BE49-F238E27FC236}">
                <a16:creationId xmlns:a16="http://schemas.microsoft.com/office/drawing/2014/main" id="{C1DAF49F-B68B-B849-B456-EBE86548A62F}"/>
              </a:ext>
            </a:extLst>
          </p:cNvPr>
          <p:cNvSpPr>
            <a:spLocks noChangeArrowheads="1"/>
          </p:cNvSpPr>
          <p:nvPr/>
        </p:nvSpPr>
        <p:spPr bwMode="auto">
          <a:xfrm>
            <a:off x="8116888" y="3871914"/>
            <a:ext cx="119062" cy="85725"/>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pPr eaLnBrk="1" hangingPunct="1"/>
            <a:endParaRPr lang="en-US" altLang="es-ES"/>
          </a:p>
        </p:txBody>
      </p:sp>
      <p:pic>
        <p:nvPicPr>
          <p:cNvPr id="23575" name="Imagen 34">
            <a:extLst>
              <a:ext uri="{FF2B5EF4-FFF2-40B4-BE49-F238E27FC236}">
                <a16:creationId xmlns:a16="http://schemas.microsoft.com/office/drawing/2014/main" id="{0B66E456-2B17-614A-BDA1-B60E7749268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37350" y="4035426"/>
            <a:ext cx="11303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6" name="CuadroTexto 35">
            <a:extLst>
              <a:ext uri="{FF2B5EF4-FFF2-40B4-BE49-F238E27FC236}">
                <a16:creationId xmlns:a16="http://schemas.microsoft.com/office/drawing/2014/main" id="{8DB1CECC-0D1A-B343-A080-BF8F75A1335F}"/>
              </a:ext>
            </a:extLst>
          </p:cNvPr>
          <p:cNvSpPr txBox="1">
            <a:spLocks noChangeArrowheads="1"/>
          </p:cNvSpPr>
          <p:nvPr/>
        </p:nvSpPr>
        <p:spPr bwMode="auto">
          <a:xfrm>
            <a:off x="6737351" y="4868863"/>
            <a:ext cx="931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sz="1200">
                <a:solidFill>
                  <a:schemeClr val="tx1"/>
                </a:solidFill>
              </a:rPr>
              <a:t>ROC curves</a:t>
            </a:r>
          </a:p>
        </p:txBody>
      </p:sp>
      <p:pic>
        <p:nvPicPr>
          <p:cNvPr id="2" name="Vídeo 1">
            <a:hlinkClick r:id="" action="ppaction://media"/>
            <a:extLst>
              <a:ext uri="{FF2B5EF4-FFF2-40B4-BE49-F238E27FC236}">
                <a16:creationId xmlns:a16="http://schemas.microsoft.com/office/drawing/2014/main" id="{5E460C3F-2451-BB4B-8C45-76EFD102A16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4144584233"/>
      </p:ext>
    </p:extLst>
  </p:cSld>
  <p:clrMapOvr>
    <a:masterClrMapping/>
  </p:clrMapOvr>
  <mc:AlternateContent xmlns:mc="http://schemas.openxmlformats.org/markup-compatibility/2006">
    <mc:Choice xmlns:p14="http://schemas.microsoft.com/office/powerpoint/2010/main" Requires="p14">
      <p:transition spd="slow" p14:dur="2000" advTm="52449"/>
    </mc:Choice>
    <mc:Fallback>
      <p:transition spd="slow" advTm="52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uadroTexto 12">
            <a:extLst>
              <a:ext uri="{FF2B5EF4-FFF2-40B4-BE49-F238E27FC236}">
                <a16:creationId xmlns:a16="http://schemas.microsoft.com/office/drawing/2014/main" id="{A3E19635-4A47-334A-870D-0AE22A13411F}"/>
              </a:ext>
            </a:extLst>
          </p:cNvPr>
          <p:cNvSpPr txBox="1"/>
          <p:nvPr/>
        </p:nvSpPr>
        <p:spPr>
          <a:xfrm>
            <a:off x="5564488" y="5919232"/>
            <a:ext cx="1289135" cy="600164"/>
          </a:xfrm>
          <a:prstGeom prst="rect">
            <a:avLst/>
          </a:prstGeom>
          <a:noFill/>
        </p:spPr>
        <p:txBody>
          <a:bodyPr wrap="none">
            <a:spAutoFit/>
          </a:bodyPr>
          <a:lstStyle/>
          <a:p>
            <a:pPr algn="ctr">
              <a:defRPr/>
            </a:pPr>
            <a:r>
              <a:rPr lang="en-US" sz="1100" dirty="0">
                <a:solidFill>
                  <a:schemeClr val="bg1">
                    <a:lumMod val="50000"/>
                  </a:schemeClr>
                </a:solidFill>
              </a:rPr>
              <a:t>AMI: </a:t>
            </a:r>
          </a:p>
          <a:p>
            <a:pPr algn="ctr">
              <a:defRPr/>
            </a:pPr>
            <a:r>
              <a:rPr lang="en-US" sz="1100" dirty="0">
                <a:solidFill>
                  <a:schemeClr val="bg1">
                    <a:lumMod val="50000"/>
                  </a:schemeClr>
                </a:solidFill>
              </a:rPr>
              <a:t>acute myocardial </a:t>
            </a:r>
          </a:p>
          <a:p>
            <a:pPr algn="ctr">
              <a:defRPr/>
            </a:pPr>
            <a:r>
              <a:rPr lang="en-US" sz="1100" dirty="0">
                <a:solidFill>
                  <a:schemeClr val="bg1">
                    <a:lumMod val="50000"/>
                  </a:schemeClr>
                </a:solidFill>
              </a:rPr>
              <a:t>infarction</a:t>
            </a:r>
          </a:p>
        </p:txBody>
      </p:sp>
      <p:sp>
        <p:nvSpPr>
          <p:cNvPr id="14" name="CuadroTexto 13">
            <a:extLst>
              <a:ext uri="{FF2B5EF4-FFF2-40B4-BE49-F238E27FC236}">
                <a16:creationId xmlns:a16="http://schemas.microsoft.com/office/drawing/2014/main" id="{0E0A224C-B316-844B-88F3-15BD03DA52BF}"/>
              </a:ext>
            </a:extLst>
          </p:cNvPr>
          <p:cNvSpPr txBox="1"/>
          <p:nvPr/>
        </p:nvSpPr>
        <p:spPr>
          <a:xfrm>
            <a:off x="7402230" y="5993904"/>
            <a:ext cx="1765227" cy="600164"/>
          </a:xfrm>
          <a:prstGeom prst="rect">
            <a:avLst/>
          </a:prstGeom>
          <a:noFill/>
        </p:spPr>
        <p:txBody>
          <a:bodyPr wrap="none">
            <a:spAutoFit/>
          </a:bodyPr>
          <a:lstStyle/>
          <a:p>
            <a:pPr algn="ctr">
              <a:defRPr/>
            </a:pPr>
            <a:r>
              <a:rPr lang="en-US" sz="1100" dirty="0">
                <a:solidFill>
                  <a:schemeClr val="bg1">
                    <a:lumMod val="50000"/>
                  </a:schemeClr>
                </a:solidFill>
              </a:rPr>
              <a:t>MINOCA: </a:t>
            </a:r>
          </a:p>
          <a:p>
            <a:pPr algn="ctr">
              <a:defRPr/>
            </a:pPr>
            <a:r>
              <a:rPr lang="en-US" sz="1100" dirty="0">
                <a:solidFill>
                  <a:schemeClr val="bg1">
                    <a:lumMod val="50000"/>
                  </a:schemeClr>
                </a:solidFill>
              </a:rPr>
              <a:t>AMI with non-obstructive </a:t>
            </a:r>
          </a:p>
          <a:p>
            <a:pPr algn="ctr">
              <a:defRPr/>
            </a:pPr>
            <a:r>
              <a:rPr lang="en-US" sz="1100" dirty="0">
                <a:solidFill>
                  <a:schemeClr val="bg1">
                    <a:lumMod val="50000"/>
                  </a:schemeClr>
                </a:solidFill>
              </a:rPr>
              <a:t>coronary arteries </a:t>
            </a:r>
          </a:p>
        </p:txBody>
      </p:sp>
      <p:sp>
        <p:nvSpPr>
          <p:cNvPr id="11" name="CuadroTexto 10">
            <a:extLst>
              <a:ext uri="{FF2B5EF4-FFF2-40B4-BE49-F238E27FC236}">
                <a16:creationId xmlns:a16="http://schemas.microsoft.com/office/drawing/2014/main" id="{8DFC7DC3-4E38-794E-BDE6-77736BFF168A}"/>
              </a:ext>
            </a:extLst>
          </p:cNvPr>
          <p:cNvSpPr txBox="1">
            <a:spLocks noChangeArrowheads="1"/>
          </p:cNvSpPr>
          <p:nvPr/>
        </p:nvSpPr>
        <p:spPr bwMode="auto">
          <a:xfrm>
            <a:off x="527466" y="332656"/>
            <a:ext cx="3960440" cy="125880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spcBef>
                <a:spcPct val="0"/>
              </a:spcBef>
              <a:defRPr/>
            </a:pPr>
            <a:r>
              <a:rPr lang="en-US" altLang="es-ES" sz="1200" b="1" dirty="0">
                <a:solidFill>
                  <a:srgbClr val="B10021"/>
                </a:solidFill>
              </a:rPr>
              <a:t>Validation in three independent cohorts:</a:t>
            </a:r>
          </a:p>
          <a:p>
            <a:pPr>
              <a:spcBef>
                <a:spcPct val="0"/>
              </a:spcBef>
              <a:defRPr/>
            </a:pPr>
            <a:endParaRPr lang="en-US" altLang="es-ES" sz="1200" dirty="0">
              <a:solidFill>
                <a:srgbClr val="B10021"/>
              </a:solidFill>
            </a:endParaRPr>
          </a:p>
          <a:p>
            <a:pPr marL="285750" indent="-285750">
              <a:lnSpc>
                <a:spcPct val="150000"/>
              </a:lnSpc>
              <a:spcBef>
                <a:spcPct val="0"/>
              </a:spcBef>
              <a:buFontTx/>
              <a:buChar char="-"/>
              <a:defRPr/>
            </a:pPr>
            <a:r>
              <a:rPr lang="en-US" sz="1200" dirty="0"/>
              <a:t>Massachusetts General Hospital, Boston, USA</a:t>
            </a:r>
            <a:r>
              <a:rPr lang="es-ES" sz="1200" dirty="0"/>
              <a:t> </a:t>
            </a:r>
          </a:p>
          <a:p>
            <a:pPr marL="285750" indent="-285750">
              <a:lnSpc>
                <a:spcPct val="150000"/>
              </a:lnSpc>
              <a:spcBef>
                <a:spcPct val="0"/>
              </a:spcBef>
              <a:buFontTx/>
              <a:buChar char="-"/>
              <a:defRPr/>
            </a:pPr>
            <a:r>
              <a:rPr lang="en-US" sz="1200" dirty="0"/>
              <a:t>Center for Molecular Cardiology, Zürich, Switzerland</a:t>
            </a:r>
          </a:p>
          <a:p>
            <a:pPr marL="285750" indent="-285750">
              <a:lnSpc>
                <a:spcPct val="150000"/>
              </a:lnSpc>
              <a:spcBef>
                <a:spcPct val="0"/>
              </a:spcBef>
              <a:buFontTx/>
              <a:buChar char="-"/>
              <a:defRPr/>
            </a:pPr>
            <a:r>
              <a:rPr lang="en-US" sz="1200" dirty="0"/>
              <a:t>Hospital of Padua , Italy. (Biopsy-proven cohort)</a:t>
            </a:r>
            <a:r>
              <a:rPr lang="es-ES" sz="1200" dirty="0"/>
              <a:t> </a:t>
            </a:r>
            <a:endParaRPr lang="en-US" altLang="es-ES" sz="1200" dirty="0">
              <a:solidFill>
                <a:srgbClr val="B10021"/>
              </a:solidFill>
            </a:endParaRPr>
          </a:p>
        </p:txBody>
      </p:sp>
      <p:pic>
        <p:nvPicPr>
          <p:cNvPr id="3" name="Imagen 2">
            <a:extLst>
              <a:ext uri="{FF2B5EF4-FFF2-40B4-BE49-F238E27FC236}">
                <a16:creationId xmlns:a16="http://schemas.microsoft.com/office/drawing/2014/main" id="{5B9C813A-8747-F448-BC67-6A5B836827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5880" y="1052736"/>
            <a:ext cx="6315624" cy="4941168"/>
          </a:xfrm>
          <a:prstGeom prst="rect">
            <a:avLst/>
          </a:prstGeom>
        </p:spPr>
      </p:pic>
      <p:sp>
        <p:nvSpPr>
          <p:cNvPr id="25606" name="CuadroTexto 10">
            <a:extLst>
              <a:ext uri="{FF2B5EF4-FFF2-40B4-BE49-F238E27FC236}">
                <a16:creationId xmlns:a16="http://schemas.microsoft.com/office/drawing/2014/main" id="{1F6E525A-DDE9-A748-8F8D-F6CA97DCD7F3}"/>
              </a:ext>
            </a:extLst>
          </p:cNvPr>
          <p:cNvSpPr txBox="1">
            <a:spLocks noChangeArrowheads="1"/>
          </p:cNvSpPr>
          <p:nvPr/>
        </p:nvSpPr>
        <p:spPr bwMode="auto">
          <a:xfrm>
            <a:off x="4871864" y="1096778"/>
            <a:ext cx="787400" cy="338138"/>
          </a:xfrm>
          <a:prstGeom prst="rect">
            <a:avLst/>
          </a:prstGeom>
          <a:solidFill>
            <a:schemeClr val="bg1"/>
          </a:solidFill>
          <a:ln>
            <a:noFill/>
          </a:ln>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dirty="0"/>
              <a:t>Boston</a:t>
            </a:r>
          </a:p>
        </p:txBody>
      </p:sp>
      <p:sp>
        <p:nvSpPr>
          <p:cNvPr id="25607" name="CuadroTexto 11">
            <a:extLst>
              <a:ext uri="{FF2B5EF4-FFF2-40B4-BE49-F238E27FC236}">
                <a16:creationId xmlns:a16="http://schemas.microsoft.com/office/drawing/2014/main" id="{B71ABFBE-031B-D94E-ABC9-84E3066443CA}"/>
              </a:ext>
            </a:extLst>
          </p:cNvPr>
          <p:cNvSpPr txBox="1">
            <a:spLocks noChangeArrowheads="1"/>
          </p:cNvSpPr>
          <p:nvPr/>
        </p:nvSpPr>
        <p:spPr bwMode="auto">
          <a:xfrm>
            <a:off x="6962412" y="1064893"/>
            <a:ext cx="723900" cy="338138"/>
          </a:xfrm>
          <a:prstGeom prst="rect">
            <a:avLst/>
          </a:prstGeom>
          <a:solidFill>
            <a:schemeClr val="bg1"/>
          </a:solidFill>
          <a:ln>
            <a:noFill/>
          </a:ln>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dirty="0"/>
              <a:t>Zürich</a:t>
            </a:r>
          </a:p>
        </p:txBody>
      </p:sp>
      <p:sp>
        <p:nvSpPr>
          <p:cNvPr id="15" name="CuadroTexto 10">
            <a:extLst>
              <a:ext uri="{FF2B5EF4-FFF2-40B4-BE49-F238E27FC236}">
                <a16:creationId xmlns:a16="http://schemas.microsoft.com/office/drawing/2014/main" id="{22D33438-F275-6245-BA79-73E805A611BD}"/>
              </a:ext>
            </a:extLst>
          </p:cNvPr>
          <p:cNvSpPr txBox="1">
            <a:spLocks noChangeArrowheads="1"/>
          </p:cNvSpPr>
          <p:nvPr/>
        </p:nvSpPr>
        <p:spPr bwMode="auto">
          <a:xfrm>
            <a:off x="8975502" y="1074222"/>
            <a:ext cx="738279" cy="338554"/>
          </a:xfrm>
          <a:prstGeom prst="rect">
            <a:avLst/>
          </a:prstGeom>
          <a:solidFill>
            <a:schemeClr val="bg1"/>
          </a:solidFill>
          <a:ln>
            <a:noFill/>
          </a:ln>
        </p:spPr>
        <p:txBody>
          <a:bodyPr wrap="none">
            <a:spAutoFit/>
          </a:bodyPr>
          <a:lstStyle>
            <a:lvl1pPr>
              <a:defRPr sz="1600" b="1">
                <a:solidFill>
                  <a:srgbClr val="B10021"/>
                </a:solidFill>
                <a:latin typeface="Franklin Gothic Book" panose="020B0503020102020204" pitchFamily="34" charset="0"/>
              </a:defRPr>
            </a:lvl1pPr>
            <a:lvl2pPr marL="742950" indent="-285750">
              <a:defRPr sz="1600" b="1">
                <a:solidFill>
                  <a:srgbClr val="B10021"/>
                </a:solidFill>
                <a:latin typeface="Franklin Gothic Book" panose="020B0503020102020204" pitchFamily="34" charset="0"/>
              </a:defRPr>
            </a:lvl2pPr>
            <a:lvl3pPr marL="1143000" indent="-228600">
              <a:defRPr sz="1600" b="1">
                <a:solidFill>
                  <a:srgbClr val="B10021"/>
                </a:solidFill>
                <a:latin typeface="Franklin Gothic Book" panose="020B0503020102020204" pitchFamily="34" charset="0"/>
              </a:defRPr>
            </a:lvl3pPr>
            <a:lvl4pPr marL="1600200" indent="-228600">
              <a:defRPr sz="1600" b="1">
                <a:solidFill>
                  <a:srgbClr val="B10021"/>
                </a:solidFill>
                <a:latin typeface="Franklin Gothic Book" panose="020B0503020102020204" pitchFamily="34" charset="0"/>
              </a:defRPr>
            </a:lvl4pPr>
            <a:lvl5pPr marL="2057400" indent="-228600">
              <a:defRPr sz="1600" b="1">
                <a:solidFill>
                  <a:srgbClr val="B10021"/>
                </a:solidFill>
                <a:latin typeface="Franklin Gothic Book" panose="020B0503020102020204" pitchFamily="34" charset="0"/>
              </a:defRPr>
            </a:lvl5pPr>
            <a:lvl6pPr marL="2514600" indent="-228600" eaLnBrk="0" fontAlgn="base" hangingPunct="0">
              <a:spcBef>
                <a:spcPct val="0"/>
              </a:spcBef>
              <a:spcAft>
                <a:spcPct val="0"/>
              </a:spcAft>
              <a:defRPr sz="1600" b="1">
                <a:solidFill>
                  <a:srgbClr val="B10021"/>
                </a:solidFill>
                <a:latin typeface="Franklin Gothic Book" panose="020B0503020102020204" pitchFamily="34" charset="0"/>
              </a:defRPr>
            </a:lvl6pPr>
            <a:lvl7pPr marL="2971800" indent="-228600" eaLnBrk="0" fontAlgn="base" hangingPunct="0">
              <a:spcBef>
                <a:spcPct val="0"/>
              </a:spcBef>
              <a:spcAft>
                <a:spcPct val="0"/>
              </a:spcAft>
              <a:defRPr sz="1600" b="1">
                <a:solidFill>
                  <a:srgbClr val="B10021"/>
                </a:solidFill>
                <a:latin typeface="Franklin Gothic Book" panose="020B0503020102020204" pitchFamily="34" charset="0"/>
              </a:defRPr>
            </a:lvl7pPr>
            <a:lvl8pPr marL="3429000" indent="-228600" eaLnBrk="0" fontAlgn="base" hangingPunct="0">
              <a:spcBef>
                <a:spcPct val="0"/>
              </a:spcBef>
              <a:spcAft>
                <a:spcPct val="0"/>
              </a:spcAft>
              <a:defRPr sz="1600" b="1">
                <a:solidFill>
                  <a:srgbClr val="B10021"/>
                </a:solidFill>
                <a:latin typeface="Franklin Gothic Book" panose="020B0503020102020204" pitchFamily="34" charset="0"/>
              </a:defRPr>
            </a:lvl8pPr>
            <a:lvl9pPr marL="3886200" indent="-228600" eaLnBrk="0" fontAlgn="base" hangingPunct="0">
              <a:spcBef>
                <a:spcPct val="0"/>
              </a:spcBef>
              <a:spcAft>
                <a:spcPct val="0"/>
              </a:spcAft>
              <a:defRPr sz="1600" b="1">
                <a:solidFill>
                  <a:srgbClr val="B10021"/>
                </a:solidFill>
                <a:latin typeface="Franklin Gothic Book" panose="020B0503020102020204" pitchFamily="34" charset="0"/>
              </a:defRPr>
            </a:lvl9pPr>
          </a:lstStyle>
          <a:p>
            <a:r>
              <a:rPr lang="en-US" altLang="es-ES" dirty="0"/>
              <a:t>Padua</a:t>
            </a:r>
          </a:p>
        </p:txBody>
      </p:sp>
      <p:sp>
        <p:nvSpPr>
          <p:cNvPr id="16" name="CuadroTexto 15">
            <a:extLst>
              <a:ext uri="{FF2B5EF4-FFF2-40B4-BE49-F238E27FC236}">
                <a16:creationId xmlns:a16="http://schemas.microsoft.com/office/drawing/2014/main" id="{1B8461FA-2CA4-9148-AE93-03A06104F85B}"/>
              </a:ext>
            </a:extLst>
          </p:cNvPr>
          <p:cNvSpPr txBox="1"/>
          <p:nvPr/>
        </p:nvSpPr>
        <p:spPr>
          <a:xfrm>
            <a:off x="9840416" y="6088509"/>
            <a:ext cx="1087157" cy="261610"/>
          </a:xfrm>
          <a:prstGeom prst="rect">
            <a:avLst/>
          </a:prstGeom>
          <a:noFill/>
        </p:spPr>
        <p:txBody>
          <a:bodyPr wrap="none">
            <a:spAutoFit/>
          </a:bodyPr>
          <a:lstStyle/>
          <a:p>
            <a:pPr>
              <a:defRPr/>
            </a:pPr>
            <a:r>
              <a:rPr lang="en-US" sz="1100" dirty="0">
                <a:solidFill>
                  <a:schemeClr val="bg1">
                    <a:lumMod val="50000"/>
                  </a:schemeClr>
                </a:solidFill>
              </a:rPr>
              <a:t>Biopsy-proven</a:t>
            </a:r>
          </a:p>
        </p:txBody>
      </p:sp>
      <p:pic>
        <p:nvPicPr>
          <p:cNvPr id="2" name="Vídeo 1">
            <a:hlinkClick r:id="" action="ppaction://media"/>
            <a:extLst>
              <a:ext uri="{FF2B5EF4-FFF2-40B4-BE49-F238E27FC236}">
                <a16:creationId xmlns:a16="http://schemas.microsoft.com/office/drawing/2014/main" id="{3A28B045-1958-F248-AA5F-066D45C5A4D2}"/>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6"/>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2967100109"/>
      </p:ext>
    </p:extLst>
  </p:cSld>
  <p:clrMapOvr>
    <a:masterClrMapping/>
  </p:clrMapOvr>
  <mc:AlternateContent xmlns:mc="http://schemas.openxmlformats.org/markup-compatibility/2006">
    <mc:Choice xmlns:p14="http://schemas.microsoft.com/office/powerpoint/2010/main" Requires="p14">
      <p:transition spd="slow" p14:dur="2000" advTm="82141"/>
    </mc:Choice>
    <mc:Fallback>
      <p:transition spd="slow" advTm="821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1DBE01F3-6CE3-444D-A166-5B95C602C6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9816" y="1700808"/>
            <a:ext cx="3865778" cy="4437112"/>
          </a:xfrm>
          <a:prstGeom prst="rect">
            <a:avLst/>
          </a:prstGeom>
        </p:spPr>
      </p:pic>
      <p:sp>
        <p:nvSpPr>
          <p:cNvPr id="6" name="Rectángulo 5">
            <a:extLst>
              <a:ext uri="{FF2B5EF4-FFF2-40B4-BE49-F238E27FC236}">
                <a16:creationId xmlns:a16="http://schemas.microsoft.com/office/drawing/2014/main" id="{829DF2AD-D1A4-D444-A006-34EB289EAB92}"/>
              </a:ext>
            </a:extLst>
          </p:cNvPr>
          <p:cNvSpPr/>
          <p:nvPr/>
        </p:nvSpPr>
        <p:spPr>
          <a:xfrm>
            <a:off x="1656181" y="548680"/>
            <a:ext cx="9433048" cy="738664"/>
          </a:xfrm>
          <a:prstGeom prst="rect">
            <a:avLst/>
          </a:prstGeom>
        </p:spPr>
        <p:txBody>
          <a:bodyPr wrap="square">
            <a:spAutoFit/>
          </a:bodyPr>
          <a:lstStyle/>
          <a:p>
            <a:r>
              <a:rPr lang="en-US" sz="1400" dirty="0">
                <a:latin typeface="+mn-lt"/>
                <a:ea typeface="Calibri" panose="020F0502020204030204" pitchFamily="34" charset="0"/>
              </a:rPr>
              <a:t>The novel miRNA is specifically expressed in plasma from patients with myocarditis, compared to myocardial infarction and with patients diagnosed of other Th17-related diseases: rheumatoid-arthritis (RA), </a:t>
            </a:r>
            <a:r>
              <a:rPr lang="en-US" sz="1400" dirty="0" err="1">
                <a:latin typeface="+mn-lt"/>
                <a:ea typeface="Calibri" panose="020F0502020204030204" pitchFamily="34" charset="0"/>
              </a:rPr>
              <a:t>spondylo</a:t>
            </a:r>
            <a:r>
              <a:rPr lang="en-US" sz="1400" dirty="0">
                <a:latin typeface="+mn-lt"/>
                <a:ea typeface="Calibri" panose="020F0502020204030204" pitchFamily="34" charset="0"/>
              </a:rPr>
              <a:t>-arthritis (SPA), psoriasis and multiple sclerosis (MS)</a:t>
            </a:r>
            <a:r>
              <a:rPr lang="es-ES" sz="1400" dirty="0">
                <a:latin typeface="+mn-lt"/>
                <a:ea typeface="Calibri" panose="020F0502020204030204" pitchFamily="34" charset="0"/>
              </a:rPr>
              <a:t>.</a:t>
            </a:r>
            <a:endParaRPr lang="en-US" sz="1400" dirty="0">
              <a:latin typeface="+mn-lt"/>
            </a:endParaRPr>
          </a:p>
        </p:txBody>
      </p:sp>
      <p:pic>
        <p:nvPicPr>
          <p:cNvPr id="2" name="Vídeo 1">
            <a:hlinkClick r:id="" action="ppaction://media"/>
            <a:extLst>
              <a:ext uri="{FF2B5EF4-FFF2-40B4-BE49-F238E27FC236}">
                <a16:creationId xmlns:a16="http://schemas.microsoft.com/office/drawing/2014/main" id="{7DDB2F2B-C1F7-C748-B705-956FF33DE8C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1677237020"/>
      </p:ext>
    </p:extLst>
  </p:cSld>
  <p:clrMapOvr>
    <a:masterClrMapping/>
  </p:clrMapOvr>
  <mc:AlternateContent xmlns:mc="http://schemas.openxmlformats.org/markup-compatibility/2006">
    <mc:Choice xmlns:p14="http://schemas.microsoft.com/office/powerpoint/2010/main" Requires="p14">
      <p:transition spd="slow" p14:dur="2000" advTm="44708"/>
    </mc:Choice>
    <mc:Fallback>
      <p:transition spd="slow" advTm="44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28D4260-4756-8B4A-9789-0171B87A7F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831" y="1340768"/>
            <a:ext cx="5267278" cy="4221088"/>
          </a:xfrm>
          <a:prstGeom prst="rect">
            <a:avLst/>
          </a:prstGeom>
        </p:spPr>
      </p:pic>
      <p:pic>
        <p:nvPicPr>
          <p:cNvPr id="7" name="Imagen 6">
            <a:extLst>
              <a:ext uri="{FF2B5EF4-FFF2-40B4-BE49-F238E27FC236}">
                <a16:creationId xmlns:a16="http://schemas.microsoft.com/office/drawing/2014/main" id="{EF7DD24A-B09A-294D-9BF8-85E67E9015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75109" y="1052736"/>
            <a:ext cx="6190571" cy="3648834"/>
          </a:xfrm>
          <a:prstGeom prst="rect">
            <a:avLst/>
          </a:prstGeom>
        </p:spPr>
      </p:pic>
      <p:sp>
        <p:nvSpPr>
          <p:cNvPr id="8" name="CuadroTexto 7">
            <a:extLst>
              <a:ext uri="{FF2B5EF4-FFF2-40B4-BE49-F238E27FC236}">
                <a16:creationId xmlns:a16="http://schemas.microsoft.com/office/drawing/2014/main" id="{5BF188BA-E64F-F846-B08D-ABDBF81DCEEB}"/>
              </a:ext>
            </a:extLst>
          </p:cNvPr>
          <p:cNvSpPr txBox="1"/>
          <p:nvPr/>
        </p:nvSpPr>
        <p:spPr>
          <a:xfrm>
            <a:off x="4295800" y="332656"/>
            <a:ext cx="2659702" cy="369332"/>
          </a:xfrm>
          <a:prstGeom prst="rect">
            <a:avLst/>
          </a:prstGeom>
          <a:noFill/>
        </p:spPr>
        <p:txBody>
          <a:bodyPr wrap="none" rtlCol="0">
            <a:spAutoFit/>
          </a:bodyPr>
          <a:lstStyle/>
          <a:p>
            <a:r>
              <a:rPr lang="en-US" dirty="0"/>
              <a:t>Multiparametric analysis</a:t>
            </a:r>
          </a:p>
        </p:txBody>
      </p:sp>
      <p:sp>
        <p:nvSpPr>
          <p:cNvPr id="9" name="CuadroTexto 8">
            <a:extLst>
              <a:ext uri="{FF2B5EF4-FFF2-40B4-BE49-F238E27FC236}">
                <a16:creationId xmlns:a16="http://schemas.microsoft.com/office/drawing/2014/main" id="{DF394FB2-E347-0340-8155-45DB75BA3C4A}"/>
              </a:ext>
            </a:extLst>
          </p:cNvPr>
          <p:cNvSpPr txBox="1"/>
          <p:nvPr/>
        </p:nvSpPr>
        <p:spPr>
          <a:xfrm>
            <a:off x="7032104" y="4797152"/>
            <a:ext cx="3851058" cy="1754326"/>
          </a:xfrm>
          <a:prstGeom prst="rect">
            <a:avLst/>
          </a:prstGeom>
          <a:noFill/>
        </p:spPr>
        <p:txBody>
          <a:bodyPr wrap="square" rtlCol="0">
            <a:spAutoFit/>
          </a:bodyPr>
          <a:lstStyle/>
          <a:p>
            <a:r>
              <a:rPr lang="en-US" sz="1200" dirty="0"/>
              <a:t>. The diagnostic performance of this novel microRNA yielded a robust area under the curve of 0.927 (95% CI, 0.879-0.975; p&lt;0.0001) for discriminating acute myocarditis from myocardial infarction patients. </a:t>
            </a:r>
          </a:p>
          <a:p>
            <a:endParaRPr lang="en-US" sz="1200" dirty="0"/>
          </a:p>
          <a:p>
            <a:r>
              <a:rPr lang="es-ES" sz="1200" dirty="0"/>
              <a:t>. </a:t>
            </a:r>
            <a:r>
              <a:rPr lang="es-ES" sz="1200" dirty="0" err="1"/>
              <a:t>The</a:t>
            </a:r>
            <a:r>
              <a:rPr lang="es-ES" sz="1200" dirty="0"/>
              <a:t> </a:t>
            </a:r>
            <a:r>
              <a:rPr lang="es-ES" sz="1200" dirty="0" err="1"/>
              <a:t>microRNA</a:t>
            </a:r>
            <a:r>
              <a:rPr lang="es-ES" sz="1200" dirty="0"/>
              <a:t> </a:t>
            </a:r>
            <a:r>
              <a:rPr lang="es-ES" sz="1200" dirty="0" err="1"/>
              <a:t>retained</a:t>
            </a:r>
            <a:r>
              <a:rPr lang="es-ES" sz="1200" dirty="0"/>
              <a:t> </a:t>
            </a:r>
            <a:r>
              <a:rPr lang="es-ES" sz="1200" dirty="0" err="1"/>
              <a:t>its</a:t>
            </a:r>
            <a:r>
              <a:rPr lang="es-ES" sz="1200" dirty="0"/>
              <a:t> </a:t>
            </a:r>
            <a:r>
              <a:rPr lang="es-ES" sz="1200" dirty="0" err="1"/>
              <a:t>diagnostic</a:t>
            </a:r>
            <a:r>
              <a:rPr lang="es-ES" sz="1200" dirty="0"/>
              <a:t> </a:t>
            </a:r>
            <a:r>
              <a:rPr lang="es-ES" sz="1200" dirty="0" err="1"/>
              <a:t>value</a:t>
            </a:r>
            <a:r>
              <a:rPr lang="es-ES" sz="1200" dirty="0"/>
              <a:t> </a:t>
            </a:r>
            <a:r>
              <a:rPr lang="es-ES" sz="1200" dirty="0" err="1"/>
              <a:t>when</a:t>
            </a:r>
            <a:r>
              <a:rPr lang="es-ES" sz="1200" dirty="0"/>
              <a:t> </a:t>
            </a:r>
            <a:r>
              <a:rPr lang="es-ES" sz="1200" dirty="0" err="1"/>
              <a:t>adjusted</a:t>
            </a:r>
            <a:r>
              <a:rPr lang="es-ES" sz="1200" dirty="0"/>
              <a:t> </a:t>
            </a:r>
            <a:r>
              <a:rPr lang="es-ES" sz="1200" dirty="0" err="1"/>
              <a:t>by</a:t>
            </a:r>
            <a:r>
              <a:rPr lang="es-ES" sz="1200" dirty="0"/>
              <a:t> </a:t>
            </a:r>
            <a:r>
              <a:rPr lang="es-ES" sz="1200" dirty="0" err="1"/>
              <a:t>age</a:t>
            </a:r>
            <a:r>
              <a:rPr lang="es-ES" sz="1200" dirty="0"/>
              <a:t>, </a:t>
            </a:r>
            <a:r>
              <a:rPr lang="es-ES" sz="1200" dirty="0" err="1"/>
              <a:t>gender</a:t>
            </a:r>
            <a:r>
              <a:rPr lang="es-ES" sz="1200" dirty="0"/>
              <a:t>, </a:t>
            </a:r>
            <a:r>
              <a:rPr lang="es-ES" sz="1200" dirty="0" err="1"/>
              <a:t>ejection</a:t>
            </a:r>
            <a:r>
              <a:rPr lang="es-ES" sz="1200" dirty="0"/>
              <a:t> </a:t>
            </a:r>
            <a:r>
              <a:rPr lang="es-ES" sz="1200" dirty="0" err="1"/>
              <a:t>fraction</a:t>
            </a:r>
            <a:r>
              <a:rPr lang="es-ES" sz="1200" dirty="0"/>
              <a:t> and </a:t>
            </a:r>
            <a:r>
              <a:rPr lang="es-ES" sz="1200" dirty="0" err="1"/>
              <a:t>troponins</a:t>
            </a:r>
            <a:r>
              <a:rPr lang="es-ES" sz="1200" dirty="0"/>
              <a:t>.</a:t>
            </a:r>
          </a:p>
          <a:p>
            <a:endParaRPr lang="en-US" sz="1200" dirty="0"/>
          </a:p>
        </p:txBody>
      </p:sp>
      <p:sp>
        <p:nvSpPr>
          <p:cNvPr id="10" name="CuadroTexto 9">
            <a:extLst>
              <a:ext uri="{FF2B5EF4-FFF2-40B4-BE49-F238E27FC236}">
                <a16:creationId xmlns:a16="http://schemas.microsoft.com/office/drawing/2014/main" id="{2831490D-469B-E345-9BB0-2152B810320A}"/>
              </a:ext>
            </a:extLst>
          </p:cNvPr>
          <p:cNvSpPr txBox="1"/>
          <p:nvPr/>
        </p:nvSpPr>
        <p:spPr>
          <a:xfrm>
            <a:off x="7176120" y="6508560"/>
            <a:ext cx="4505208" cy="276999"/>
          </a:xfrm>
          <a:prstGeom prst="rect">
            <a:avLst/>
          </a:prstGeom>
          <a:noFill/>
        </p:spPr>
        <p:txBody>
          <a:bodyPr wrap="none" rtlCol="0">
            <a:spAutoFit/>
          </a:bodyPr>
          <a:lstStyle/>
          <a:p>
            <a:r>
              <a:rPr lang="en-US" sz="1200" b="1" dirty="0"/>
              <a:t>Blanco-Domínguez R, et al. Martín, P. New </a:t>
            </a:r>
            <a:r>
              <a:rPr lang="en-US" sz="1200" b="1" dirty="0" err="1"/>
              <a:t>Engl</a:t>
            </a:r>
            <a:r>
              <a:rPr lang="en-US" sz="1200" b="1" dirty="0"/>
              <a:t> J Med, 2020</a:t>
            </a:r>
          </a:p>
        </p:txBody>
      </p:sp>
      <p:pic>
        <p:nvPicPr>
          <p:cNvPr id="2" name="Vídeo 1">
            <a:hlinkClick r:id="" action="ppaction://media"/>
            <a:extLst>
              <a:ext uri="{FF2B5EF4-FFF2-40B4-BE49-F238E27FC236}">
                <a16:creationId xmlns:a16="http://schemas.microsoft.com/office/drawing/2014/main" id="{405FE254-436F-9943-A16C-2DD54A76CA8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0" y="5143500"/>
            <a:ext cx="2286000" cy="1714500"/>
          </a:xfrm>
          <a:prstGeom prst="rect">
            <a:avLst/>
          </a:prstGeom>
        </p:spPr>
      </p:pic>
    </p:spTree>
    <p:extLst>
      <p:ext uri="{BB962C8B-B14F-4D97-AF65-F5344CB8AC3E}">
        <p14:creationId xmlns:p14="http://schemas.microsoft.com/office/powerpoint/2010/main" val="2389805777"/>
      </p:ext>
    </p:extLst>
  </p:cSld>
  <p:clrMapOvr>
    <a:masterClrMapping/>
  </p:clrMapOvr>
  <mc:AlternateContent xmlns:mc="http://schemas.openxmlformats.org/markup-compatibility/2006">
    <mc:Choice xmlns:p14="http://schemas.microsoft.com/office/powerpoint/2010/main" Requires="p14">
      <p:transition spd="slow" p14:dur="2000" advTm="62022"/>
    </mc:Choice>
    <mc:Fallback>
      <p:transition spd="slow" advTm="620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8596F8C3-0F3A-EA42-93BB-F7B0ED030EC2}"/>
              </a:ext>
            </a:extLst>
          </p:cNvPr>
          <p:cNvSpPr txBox="1"/>
          <p:nvPr/>
        </p:nvSpPr>
        <p:spPr>
          <a:xfrm>
            <a:off x="1939011" y="373259"/>
            <a:ext cx="7986307" cy="584775"/>
          </a:xfrm>
          <a:prstGeom prst="rect">
            <a:avLst/>
          </a:prstGeom>
          <a:noFill/>
        </p:spPr>
        <p:txBody>
          <a:bodyPr wrap="square" rtlCol="0">
            <a:spAutoFit/>
          </a:bodyPr>
          <a:lstStyle/>
          <a:p>
            <a:pPr algn="ctr"/>
            <a:r>
              <a:rPr lang="es-ES" sz="1600" b="1" dirty="0"/>
              <a:t>PROSPECTIVE REGISTRY FOR THE VALIDATION OF A NEW DIAGNOSTIC MARKER IN PATIENTS WITH A SUSPECTED CLINIC OF MYOCARDITIS (MIOCARDITIS-CNIC) CEI PI 23_2020 </a:t>
            </a:r>
            <a:endParaRPr lang="en-US" sz="1600" b="1" dirty="0"/>
          </a:p>
        </p:txBody>
      </p:sp>
      <p:sp>
        <p:nvSpPr>
          <p:cNvPr id="5" name="CuadroTexto 4">
            <a:extLst>
              <a:ext uri="{FF2B5EF4-FFF2-40B4-BE49-F238E27FC236}">
                <a16:creationId xmlns:a16="http://schemas.microsoft.com/office/drawing/2014/main" id="{428D1E0B-8DDA-D142-A394-281F8C01BD58}"/>
              </a:ext>
            </a:extLst>
          </p:cNvPr>
          <p:cNvSpPr txBox="1"/>
          <p:nvPr/>
        </p:nvSpPr>
        <p:spPr>
          <a:xfrm>
            <a:off x="8634952" y="6231117"/>
            <a:ext cx="3393649" cy="461665"/>
          </a:xfrm>
          <a:prstGeom prst="rect">
            <a:avLst/>
          </a:prstGeom>
          <a:noFill/>
        </p:spPr>
        <p:txBody>
          <a:bodyPr wrap="square" rtlCol="0">
            <a:spAutoFit/>
          </a:bodyPr>
          <a:lstStyle/>
          <a:p>
            <a:r>
              <a:rPr lang="es-ES" sz="1200" b="1" dirty="0">
                <a:solidFill>
                  <a:srgbClr val="0432FF"/>
                </a:solidFill>
              </a:rPr>
              <a:t>Colección de muestras con referencia C.0000800 en el Registro Nacional de </a:t>
            </a:r>
            <a:r>
              <a:rPr lang="es-ES" sz="1200" b="1" dirty="0" err="1">
                <a:solidFill>
                  <a:srgbClr val="0432FF"/>
                </a:solidFill>
              </a:rPr>
              <a:t>Biobancos</a:t>
            </a:r>
            <a:endParaRPr lang="en-US" sz="1200" b="1" dirty="0">
              <a:solidFill>
                <a:srgbClr val="0432FF"/>
              </a:solidFill>
            </a:endParaRPr>
          </a:p>
        </p:txBody>
      </p:sp>
      <p:pic>
        <p:nvPicPr>
          <p:cNvPr id="6" name="Imagen 5">
            <a:extLst>
              <a:ext uri="{FF2B5EF4-FFF2-40B4-BE49-F238E27FC236}">
                <a16:creationId xmlns:a16="http://schemas.microsoft.com/office/drawing/2014/main" id="{DF19C424-6937-1D4A-B8D0-093CBEB2D83F}"/>
              </a:ext>
            </a:extLst>
          </p:cNvPr>
          <p:cNvPicPr>
            <a:picLocks noChangeAspect="1"/>
          </p:cNvPicPr>
          <p:nvPr/>
        </p:nvPicPr>
        <p:blipFill>
          <a:blip r:embed="rId5"/>
          <a:stretch>
            <a:fillRect/>
          </a:stretch>
        </p:blipFill>
        <p:spPr>
          <a:xfrm>
            <a:off x="10185492" y="230162"/>
            <a:ext cx="1519660" cy="463418"/>
          </a:xfrm>
          <a:prstGeom prst="rect">
            <a:avLst/>
          </a:prstGeom>
        </p:spPr>
      </p:pic>
      <p:sp>
        <p:nvSpPr>
          <p:cNvPr id="7" name="Rectángulo redondeado 6">
            <a:extLst>
              <a:ext uri="{FF2B5EF4-FFF2-40B4-BE49-F238E27FC236}">
                <a16:creationId xmlns:a16="http://schemas.microsoft.com/office/drawing/2014/main" id="{539534B3-7D2B-F74D-992B-9957CA5B807A}"/>
              </a:ext>
            </a:extLst>
          </p:cNvPr>
          <p:cNvSpPr/>
          <p:nvPr/>
        </p:nvSpPr>
        <p:spPr>
          <a:xfrm>
            <a:off x="122460" y="1411257"/>
            <a:ext cx="4745039" cy="1801719"/>
          </a:xfrm>
          <a:prstGeom prst="roundRect">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path path="circle">
              <a:fillToRect l="50000" t="50000" r="50000" b="50000"/>
            </a:path>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solidFill>
            </a:endParaRPr>
          </a:p>
        </p:txBody>
      </p:sp>
      <p:sp>
        <p:nvSpPr>
          <p:cNvPr id="8" name="Flecha abajo 7">
            <a:extLst>
              <a:ext uri="{FF2B5EF4-FFF2-40B4-BE49-F238E27FC236}">
                <a16:creationId xmlns:a16="http://schemas.microsoft.com/office/drawing/2014/main" id="{C9AFD103-2355-2642-98EF-C0C67B938051}"/>
              </a:ext>
            </a:extLst>
          </p:cNvPr>
          <p:cNvSpPr/>
          <p:nvPr/>
        </p:nvSpPr>
        <p:spPr>
          <a:xfrm rot="16200000">
            <a:off x="4922416" y="1981946"/>
            <a:ext cx="207092" cy="867431"/>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uadroTexto 8">
            <a:extLst>
              <a:ext uri="{FF2B5EF4-FFF2-40B4-BE49-F238E27FC236}">
                <a16:creationId xmlns:a16="http://schemas.microsoft.com/office/drawing/2014/main" id="{C47113A6-5521-9141-B393-816FD4579110}"/>
              </a:ext>
            </a:extLst>
          </p:cNvPr>
          <p:cNvSpPr txBox="1"/>
          <p:nvPr/>
        </p:nvSpPr>
        <p:spPr>
          <a:xfrm>
            <a:off x="298519" y="1561327"/>
            <a:ext cx="4568980" cy="369332"/>
          </a:xfrm>
          <a:prstGeom prst="rect">
            <a:avLst/>
          </a:prstGeom>
          <a:noFill/>
        </p:spPr>
        <p:txBody>
          <a:bodyPr wrap="square" rtlCol="0">
            <a:spAutoFit/>
          </a:bodyPr>
          <a:lstStyle/>
          <a:p>
            <a:r>
              <a:rPr lang="es-ES" b="1" i="1" dirty="0"/>
              <a:t>1. </a:t>
            </a:r>
            <a:r>
              <a:rPr lang="es-ES" b="1" i="1" dirty="0" err="1"/>
              <a:t>Validation</a:t>
            </a:r>
            <a:r>
              <a:rPr lang="es-ES" b="1" i="1" dirty="0"/>
              <a:t> and </a:t>
            </a:r>
            <a:r>
              <a:rPr lang="es-ES" b="1" i="1" dirty="0" err="1"/>
              <a:t>prototype</a:t>
            </a:r>
            <a:r>
              <a:rPr lang="es-ES" b="1" i="1" dirty="0"/>
              <a:t> </a:t>
            </a:r>
            <a:r>
              <a:rPr lang="es-ES" b="1" i="1" dirty="0" err="1"/>
              <a:t>development</a:t>
            </a:r>
            <a:r>
              <a:rPr lang="es-ES" b="1" i="1" dirty="0"/>
              <a:t> </a:t>
            </a:r>
            <a:endParaRPr lang="en-US" b="1" i="1" dirty="0"/>
          </a:p>
        </p:txBody>
      </p:sp>
      <p:sp>
        <p:nvSpPr>
          <p:cNvPr id="10" name="Rectángulo redondeado 9">
            <a:extLst>
              <a:ext uri="{FF2B5EF4-FFF2-40B4-BE49-F238E27FC236}">
                <a16:creationId xmlns:a16="http://schemas.microsoft.com/office/drawing/2014/main" id="{F955CA01-14A4-4849-9745-0C713EAECF40}"/>
              </a:ext>
            </a:extLst>
          </p:cNvPr>
          <p:cNvSpPr/>
          <p:nvPr/>
        </p:nvSpPr>
        <p:spPr>
          <a:xfrm>
            <a:off x="7452085" y="1529763"/>
            <a:ext cx="4631597" cy="4727925"/>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p:txBody>
      </p:sp>
      <p:sp>
        <p:nvSpPr>
          <p:cNvPr id="11" name="CuadroTexto 10">
            <a:extLst>
              <a:ext uri="{FF2B5EF4-FFF2-40B4-BE49-F238E27FC236}">
                <a16:creationId xmlns:a16="http://schemas.microsoft.com/office/drawing/2014/main" id="{46139052-4609-E244-8398-94C2370E35CF}"/>
              </a:ext>
            </a:extLst>
          </p:cNvPr>
          <p:cNvSpPr txBox="1"/>
          <p:nvPr/>
        </p:nvSpPr>
        <p:spPr>
          <a:xfrm>
            <a:off x="8529505" y="1518252"/>
            <a:ext cx="1928733" cy="369332"/>
          </a:xfrm>
          <a:prstGeom prst="rect">
            <a:avLst/>
          </a:prstGeom>
          <a:noFill/>
        </p:spPr>
        <p:txBody>
          <a:bodyPr wrap="none" rtlCol="0">
            <a:spAutoFit/>
          </a:bodyPr>
          <a:lstStyle/>
          <a:p>
            <a:r>
              <a:rPr lang="es-ES" b="1" i="1" dirty="0"/>
              <a:t>2. </a:t>
            </a:r>
            <a:r>
              <a:rPr lang="es-ES" b="1" i="1" dirty="0" err="1"/>
              <a:t>Clinical</a:t>
            </a:r>
            <a:r>
              <a:rPr lang="es-ES" b="1" i="1" dirty="0"/>
              <a:t> </a:t>
            </a:r>
            <a:r>
              <a:rPr lang="es-ES" b="1" i="1" dirty="0" err="1"/>
              <a:t>Registry</a:t>
            </a:r>
            <a:endParaRPr lang="en-US" b="1" i="1" dirty="0"/>
          </a:p>
        </p:txBody>
      </p:sp>
      <p:sp>
        <p:nvSpPr>
          <p:cNvPr id="12" name="CuadroTexto 11">
            <a:extLst>
              <a:ext uri="{FF2B5EF4-FFF2-40B4-BE49-F238E27FC236}">
                <a16:creationId xmlns:a16="http://schemas.microsoft.com/office/drawing/2014/main" id="{2A9D4134-E5AB-FE44-95C8-B25AF20451C0}"/>
              </a:ext>
            </a:extLst>
          </p:cNvPr>
          <p:cNvSpPr txBox="1"/>
          <p:nvPr/>
        </p:nvSpPr>
        <p:spPr>
          <a:xfrm>
            <a:off x="5465786" y="2551348"/>
            <a:ext cx="1139799" cy="369332"/>
          </a:xfrm>
          <a:prstGeom prst="rect">
            <a:avLst/>
          </a:prstGeom>
          <a:noFill/>
        </p:spPr>
        <p:txBody>
          <a:bodyPr wrap="none" rtlCol="0">
            <a:spAutoFit/>
          </a:bodyPr>
          <a:lstStyle/>
          <a:p>
            <a:r>
              <a:rPr lang="es-ES" b="1" dirty="0" err="1"/>
              <a:t>Prototype</a:t>
            </a:r>
            <a:endParaRPr lang="en-US" b="1" dirty="0"/>
          </a:p>
        </p:txBody>
      </p:sp>
      <p:sp>
        <p:nvSpPr>
          <p:cNvPr id="13" name="Rectángulo 12">
            <a:extLst>
              <a:ext uri="{FF2B5EF4-FFF2-40B4-BE49-F238E27FC236}">
                <a16:creationId xmlns:a16="http://schemas.microsoft.com/office/drawing/2014/main" id="{86029029-9109-7944-9E98-829FC6879D95}"/>
              </a:ext>
            </a:extLst>
          </p:cNvPr>
          <p:cNvSpPr/>
          <p:nvPr/>
        </p:nvSpPr>
        <p:spPr>
          <a:xfrm>
            <a:off x="122460" y="2192725"/>
            <a:ext cx="4813545" cy="830997"/>
          </a:xfrm>
          <a:prstGeom prst="rect">
            <a:avLst/>
          </a:prstGeom>
        </p:spPr>
        <p:txBody>
          <a:bodyPr wrap="square">
            <a:spAutoFit/>
          </a:bodyPr>
          <a:lstStyle/>
          <a:p>
            <a:pPr marL="342900" indent="-342900">
              <a:buFont typeface="+mj-lt"/>
              <a:buAutoNum type="arabicPeriod"/>
            </a:pPr>
            <a:r>
              <a:rPr lang="en-US" sz="1600" dirty="0">
                <a:solidFill>
                  <a:prstClr val="black"/>
                </a:solidFill>
                <a:latin typeface="Arial" panose="020B0604020202020204" pitchFamily="34" charset="0"/>
                <a:ea typeface="ＭＳ Ｐゴシック" charset="0"/>
                <a:cs typeface="Arial" panose="020B0604020202020204" pitchFamily="34" charset="0"/>
              </a:rPr>
              <a:t>Preparation of nanoparticle-based miRNA sensors (IMDEA-</a:t>
            </a:r>
            <a:r>
              <a:rPr lang="en-US" sz="1600" dirty="0" err="1">
                <a:solidFill>
                  <a:prstClr val="black"/>
                </a:solidFill>
                <a:latin typeface="Arial" panose="020B0604020202020204" pitchFamily="34" charset="0"/>
                <a:ea typeface="ＭＳ Ｐゴシック" charset="0"/>
                <a:cs typeface="Arial" panose="020B0604020202020204" pitchFamily="34" charset="0"/>
              </a:rPr>
              <a:t>Nanociencia</a:t>
            </a:r>
            <a:r>
              <a:rPr lang="en-US" sz="1600" dirty="0">
                <a:solidFill>
                  <a:prstClr val="black"/>
                </a:solidFill>
                <a:latin typeface="Arial" panose="020B0604020202020204" pitchFamily="34" charset="0"/>
                <a:ea typeface="ＭＳ Ｐゴシック" charset="0"/>
                <a:cs typeface="Arial" panose="020B0604020202020204" pitchFamily="34" charset="0"/>
              </a:rPr>
              <a:t>)</a:t>
            </a:r>
            <a:r>
              <a:rPr lang="en-US" sz="1200" dirty="0">
                <a:solidFill>
                  <a:prstClr val="black"/>
                </a:solidFill>
                <a:latin typeface="Arial" panose="020B0604020202020204" pitchFamily="34" charset="0"/>
                <a:ea typeface="ＭＳ Ｐゴシック" charset="0"/>
                <a:cs typeface="Arial" panose="020B0604020202020204" pitchFamily="34" charset="0"/>
              </a:rPr>
              <a:t>. </a:t>
            </a:r>
            <a:endParaRPr lang="en-US" sz="1600" dirty="0"/>
          </a:p>
          <a:p>
            <a:pPr marL="342900" indent="-342900">
              <a:buFont typeface="+mj-lt"/>
              <a:buAutoNum type="arabicPeriod"/>
            </a:pPr>
            <a:r>
              <a:rPr lang="es-ES" sz="1600" dirty="0" err="1"/>
              <a:t>Validate</a:t>
            </a:r>
            <a:r>
              <a:rPr lang="es-ES" sz="1600" dirty="0"/>
              <a:t> </a:t>
            </a:r>
            <a:r>
              <a:rPr lang="es-ES" sz="1600" dirty="0" err="1"/>
              <a:t>prototype</a:t>
            </a:r>
            <a:r>
              <a:rPr lang="es-ES" sz="1600" dirty="0"/>
              <a:t> </a:t>
            </a:r>
            <a:r>
              <a:rPr lang="es-ES" sz="1600" dirty="0" err="1"/>
              <a:t>results</a:t>
            </a:r>
            <a:r>
              <a:rPr lang="es-ES" sz="1600" dirty="0"/>
              <a:t> </a:t>
            </a:r>
            <a:r>
              <a:rPr lang="es-ES" sz="1600" dirty="0" err="1"/>
              <a:t>with</a:t>
            </a:r>
            <a:r>
              <a:rPr lang="es-ES" sz="1600" dirty="0"/>
              <a:t> </a:t>
            </a:r>
            <a:r>
              <a:rPr lang="es-ES" sz="1600" dirty="0" err="1"/>
              <a:t>qPCR</a:t>
            </a:r>
            <a:endParaRPr lang="en-US" b="1" dirty="0"/>
          </a:p>
        </p:txBody>
      </p:sp>
      <p:pic>
        <p:nvPicPr>
          <p:cNvPr id="14" name="Imagen 13">
            <a:extLst>
              <a:ext uri="{FF2B5EF4-FFF2-40B4-BE49-F238E27FC236}">
                <a16:creationId xmlns:a16="http://schemas.microsoft.com/office/drawing/2014/main" id="{B0CD99B7-8B00-354C-97D7-D5E21B2C54F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0380" t="78335" r="68360" b="3549"/>
          <a:stretch/>
        </p:blipFill>
        <p:spPr>
          <a:xfrm>
            <a:off x="3781198" y="1516501"/>
            <a:ext cx="869198" cy="526590"/>
          </a:xfrm>
          <a:prstGeom prst="rect">
            <a:avLst/>
          </a:prstGeom>
        </p:spPr>
      </p:pic>
      <p:sp>
        <p:nvSpPr>
          <p:cNvPr id="15" name="Rectángulo 14">
            <a:extLst>
              <a:ext uri="{FF2B5EF4-FFF2-40B4-BE49-F238E27FC236}">
                <a16:creationId xmlns:a16="http://schemas.microsoft.com/office/drawing/2014/main" id="{5C9C49F6-DFE5-6F43-A60B-F0B115100E23}"/>
              </a:ext>
            </a:extLst>
          </p:cNvPr>
          <p:cNvSpPr/>
          <p:nvPr/>
        </p:nvSpPr>
        <p:spPr>
          <a:xfrm>
            <a:off x="7506547" y="4751013"/>
            <a:ext cx="4591470" cy="1384995"/>
          </a:xfrm>
          <a:prstGeom prst="rect">
            <a:avLst/>
          </a:prstGeom>
        </p:spPr>
        <p:txBody>
          <a:bodyPr wrap="square">
            <a:spAutoFit/>
          </a:bodyPr>
          <a:lstStyle/>
          <a:p>
            <a:pPr marL="342900" indent="-342900">
              <a:buFont typeface="+mj-lt"/>
              <a:buAutoNum type="arabicPeriod"/>
            </a:pPr>
            <a:r>
              <a:rPr lang="es-ES" sz="1200" dirty="0" err="1"/>
              <a:t>Inclusion</a:t>
            </a:r>
            <a:r>
              <a:rPr lang="es-ES" sz="1200" dirty="0"/>
              <a:t> </a:t>
            </a:r>
            <a:r>
              <a:rPr lang="es-ES" sz="1200" dirty="0" err="1"/>
              <a:t>criteria</a:t>
            </a:r>
            <a:r>
              <a:rPr lang="es-ES" sz="1200" dirty="0"/>
              <a:t>: </a:t>
            </a:r>
            <a:r>
              <a:rPr lang="es-ES" sz="1200" dirty="0" err="1"/>
              <a:t>Patients</a:t>
            </a:r>
            <a:r>
              <a:rPr lang="es-ES" sz="1200" dirty="0"/>
              <a:t> </a:t>
            </a:r>
            <a:r>
              <a:rPr lang="es-ES" sz="1200" dirty="0" err="1"/>
              <a:t>who</a:t>
            </a:r>
            <a:r>
              <a:rPr lang="es-ES" sz="1200" dirty="0"/>
              <a:t> </a:t>
            </a:r>
            <a:r>
              <a:rPr lang="es-ES" sz="1200" dirty="0" err="1"/>
              <a:t>consult</a:t>
            </a:r>
            <a:r>
              <a:rPr lang="es-ES" sz="1200" dirty="0"/>
              <a:t> and </a:t>
            </a:r>
            <a:r>
              <a:rPr lang="es-ES" sz="1200" dirty="0" err="1"/>
              <a:t>present</a:t>
            </a:r>
            <a:r>
              <a:rPr lang="es-ES" sz="1200" dirty="0"/>
              <a:t> a </a:t>
            </a:r>
            <a:r>
              <a:rPr lang="es-ES" sz="1200" dirty="0" err="1"/>
              <a:t>clinical</a:t>
            </a:r>
            <a:r>
              <a:rPr lang="es-ES" sz="1200" dirty="0"/>
              <a:t> </a:t>
            </a:r>
            <a:r>
              <a:rPr lang="es-ES" sz="1200" dirty="0" err="1"/>
              <a:t>suspicion</a:t>
            </a:r>
            <a:r>
              <a:rPr lang="es-ES" sz="1200" dirty="0"/>
              <a:t> of </a:t>
            </a:r>
            <a:r>
              <a:rPr lang="es-ES" sz="1200" dirty="0" err="1"/>
              <a:t>acute</a:t>
            </a:r>
            <a:r>
              <a:rPr lang="es-ES" sz="1200" dirty="0"/>
              <a:t> </a:t>
            </a:r>
            <a:r>
              <a:rPr lang="es-ES" sz="1200" dirty="0" err="1"/>
              <a:t>myocarditis</a:t>
            </a:r>
            <a:r>
              <a:rPr lang="es-ES" sz="1200" dirty="0"/>
              <a:t>, </a:t>
            </a:r>
            <a:r>
              <a:rPr lang="es-ES" sz="1200" dirty="0" err="1"/>
              <a:t>based</a:t>
            </a:r>
            <a:r>
              <a:rPr lang="es-ES" sz="1200" dirty="0"/>
              <a:t> </a:t>
            </a:r>
            <a:r>
              <a:rPr lang="es-ES" sz="1200" dirty="0" err="1"/>
              <a:t>on</a:t>
            </a:r>
            <a:r>
              <a:rPr lang="es-ES" sz="1200" dirty="0"/>
              <a:t> </a:t>
            </a:r>
            <a:r>
              <a:rPr lang="es-ES" sz="1200" dirty="0" err="1"/>
              <a:t>the</a:t>
            </a:r>
            <a:r>
              <a:rPr lang="es-ES" sz="1200" dirty="0"/>
              <a:t> </a:t>
            </a:r>
            <a:r>
              <a:rPr lang="es-ES" sz="1200" dirty="0" err="1"/>
              <a:t>presence</a:t>
            </a:r>
            <a:r>
              <a:rPr lang="es-ES" sz="1200" dirty="0"/>
              <a:t> of compatible </a:t>
            </a:r>
            <a:r>
              <a:rPr lang="es-ES" sz="1200" dirty="0" err="1"/>
              <a:t>clinical</a:t>
            </a:r>
            <a:r>
              <a:rPr lang="es-ES" sz="1200" dirty="0"/>
              <a:t> </a:t>
            </a:r>
            <a:r>
              <a:rPr lang="es-ES" sz="1200" dirty="0" err="1"/>
              <a:t>findings</a:t>
            </a:r>
            <a:r>
              <a:rPr lang="es-ES" sz="1200" dirty="0"/>
              <a:t>.</a:t>
            </a:r>
          </a:p>
          <a:p>
            <a:pPr marL="342900" indent="-342900">
              <a:buFont typeface="+mj-lt"/>
              <a:buAutoNum type="arabicPeriod"/>
            </a:pPr>
            <a:r>
              <a:rPr lang="es-ES" sz="1200" dirty="0" err="1"/>
              <a:t>Registration</a:t>
            </a:r>
            <a:r>
              <a:rPr lang="es-ES" sz="1200" dirty="0"/>
              <a:t> of </a:t>
            </a:r>
            <a:r>
              <a:rPr lang="es-ES" sz="1200" dirty="0" err="1"/>
              <a:t>procedures</a:t>
            </a:r>
            <a:r>
              <a:rPr lang="es-ES" sz="1200" dirty="0"/>
              <a:t> (TTE, CMR, </a:t>
            </a:r>
            <a:r>
              <a:rPr lang="es-ES" sz="1200" dirty="0" err="1"/>
              <a:t>Biopsy</a:t>
            </a:r>
            <a:r>
              <a:rPr lang="es-ES" sz="1200" dirty="0"/>
              <a:t> ...) Data </a:t>
            </a:r>
            <a:r>
              <a:rPr lang="es-ES" sz="1200" dirty="0" err="1"/>
              <a:t>analysis</a:t>
            </a:r>
            <a:r>
              <a:rPr lang="es-ES" sz="1200" dirty="0"/>
              <a:t> and </a:t>
            </a:r>
            <a:r>
              <a:rPr lang="es-ES" sz="1200" dirty="0" err="1"/>
              <a:t>regulatory</a:t>
            </a:r>
            <a:r>
              <a:rPr lang="es-ES" sz="1200" dirty="0"/>
              <a:t> dossier </a:t>
            </a:r>
            <a:r>
              <a:rPr lang="es-ES" sz="1200" dirty="0" err="1"/>
              <a:t>analysis</a:t>
            </a:r>
            <a:r>
              <a:rPr lang="es-ES" sz="1200" dirty="0"/>
              <a:t>.  </a:t>
            </a:r>
            <a:endParaRPr lang="en-US" sz="1200" dirty="0"/>
          </a:p>
          <a:p>
            <a:pPr marL="342900" indent="-342900">
              <a:buFont typeface="+mj-lt"/>
              <a:buAutoNum type="arabicPeriod"/>
            </a:pPr>
            <a:r>
              <a:rPr lang="es-ES" sz="1200" dirty="0"/>
              <a:t>5ml </a:t>
            </a:r>
            <a:r>
              <a:rPr lang="es-ES" sz="1200" dirty="0" err="1"/>
              <a:t>sample</a:t>
            </a:r>
            <a:r>
              <a:rPr lang="es-ES" sz="1200" dirty="0"/>
              <a:t> </a:t>
            </a:r>
            <a:r>
              <a:rPr lang="es-ES" sz="1200" dirty="0" err="1"/>
              <a:t>serum</a:t>
            </a:r>
            <a:r>
              <a:rPr lang="es-ES" sz="1200" dirty="0"/>
              <a:t>/plasma (</a:t>
            </a:r>
            <a:r>
              <a:rPr lang="es-ES" sz="1200" dirty="0" err="1"/>
              <a:t>inclusion</a:t>
            </a:r>
            <a:r>
              <a:rPr lang="es-ES" sz="1200" dirty="0"/>
              <a:t>, </a:t>
            </a:r>
            <a:r>
              <a:rPr lang="es-ES" sz="1200" dirty="0" err="1"/>
              <a:t>discharge</a:t>
            </a:r>
            <a:r>
              <a:rPr lang="es-ES" sz="1200" dirty="0"/>
              <a:t>, 1-6-12 </a:t>
            </a:r>
            <a:r>
              <a:rPr lang="es-ES" sz="1200" dirty="0" err="1"/>
              <a:t>months</a:t>
            </a:r>
            <a:r>
              <a:rPr lang="es-ES" sz="1200" dirty="0"/>
              <a:t>)</a:t>
            </a:r>
            <a:endParaRPr lang="en-US" sz="1200" dirty="0"/>
          </a:p>
          <a:p>
            <a:pPr marL="342900" indent="-342900">
              <a:buFont typeface="+mj-lt"/>
              <a:buAutoNum type="arabicPeriod"/>
            </a:pPr>
            <a:endParaRPr lang="en-US" sz="1200" b="1" dirty="0"/>
          </a:p>
        </p:txBody>
      </p:sp>
      <p:sp>
        <p:nvSpPr>
          <p:cNvPr id="16" name="Flecha abajo 15">
            <a:extLst>
              <a:ext uri="{FF2B5EF4-FFF2-40B4-BE49-F238E27FC236}">
                <a16:creationId xmlns:a16="http://schemas.microsoft.com/office/drawing/2014/main" id="{25E16240-0844-9C4C-9DA3-E127EA463EF7}"/>
              </a:ext>
            </a:extLst>
          </p:cNvPr>
          <p:cNvSpPr/>
          <p:nvPr/>
        </p:nvSpPr>
        <p:spPr>
          <a:xfrm rot="5400000">
            <a:off x="7102105" y="3955955"/>
            <a:ext cx="258558" cy="1424769"/>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ángulo redondeado 16">
            <a:extLst>
              <a:ext uri="{FF2B5EF4-FFF2-40B4-BE49-F238E27FC236}">
                <a16:creationId xmlns:a16="http://schemas.microsoft.com/office/drawing/2014/main" id="{64E584F2-A492-F746-9100-DBE7E532BFCA}"/>
              </a:ext>
            </a:extLst>
          </p:cNvPr>
          <p:cNvSpPr/>
          <p:nvPr/>
        </p:nvSpPr>
        <p:spPr>
          <a:xfrm>
            <a:off x="198973" y="4462881"/>
            <a:ext cx="4791494" cy="1952160"/>
          </a:xfrm>
          <a:prstGeom prst="roundRect">
            <a:avLst/>
          </a:prstGeom>
          <a:solidFill>
            <a:schemeClr val="accent5">
              <a:lumMod val="40000"/>
              <a:lumOff val="6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solidFill>
            </a:endParaRPr>
          </a:p>
        </p:txBody>
      </p:sp>
      <p:sp>
        <p:nvSpPr>
          <p:cNvPr id="18" name="CuadroTexto 17">
            <a:extLst>
              <a:ext uri="{FF2B5EF4-FFF2-40B4-BE49-F238E27FC236}">
                <a16:creationId xmlns:a16="http://schemas.microsoft.com/office/drawing/2014/main" id="{3CFD51EF-9F7B-C847-8F65-54DC2C95DEC7}"/>
              </a:ext>
            </a:extLst>
          </p:cNvPr>
          <p:cNvSpPr txBox="1"/>
          <p:nvPr/>
        </p:nvSpPr>
        <p:spPr>
          <a:xfrm>
            <a:off x="835730" y="4612951"/>
            <a:ext cx="4381814" cy="369332"/>
          </a:xfrm>
          <a:prstGeom prst="rect">
            <a:avLst/>
          </a:prstGeom>
          <a:noFill/>
        </p:spPr>
        <p:txBody>
          <a:bodyPr wrap="square" rtlCol="0">
            <a:spAutoFit/>
          </a:bodyPr>
          <a:lstStyle/>
          <a:p>
            <a:r>
              <a:rPr lang="es-ES" b="1" i="1" dirty="0"/>
              <a:t>3. </a:t>
            </a:r>
            <a:r>
              <a:rPr lang="es-ES" b="1" i="1" dirty="0" err="1"/>
              <a:t>Technology</a:t>
            </a:r>
            <a:r>
              <a:rPr lang="es-ES" b="1" i="1" dirty="0"/>
              <a:t> transfer</a:t>
            </a:r>
            <a:endParaRPr lang="en-US" b="1" i="1" dirty="0"/>
          </a:p>
        </p:txBody>
      </p:sp>
      <p:sp>
        <p:nvSpPr>
          <p:cNvPr id="19" name="Rectángulo 18">
            <a:extLst>
              <a:ext uri="{FF2B5EF4-FFF2-40B4-BE49-F238E27FC236}">
                <a16:creationId xmlns:a16="http://schemas.microsoft.com/office/drawing/2014/main" id="{B27EDC19-356E-4B4C-B2B9-7C45DACBE5C9}"/>
              </a:ext>
            </a:extLst>
          </p:cNvPr>
          <p:cNvSpPr/>
          <p:nvPr/>
        </p:nvSpPr>
        <p:spPr>
          <a:xfrm>
            <a:off x="284033" y="5012624"/>
            <a:ext cx="4746560" cy="584775"/>
          </a:xfrm>
          <a:prstGeom prst="rect">
            <a:avLst/>
          </a:prstGeom>
        </p:spPr>
        <p:txBody>
          <a:bodyPr wrap="square">
            <a:spAutoFit/>
          </a:bodyPr>
          <a:lstStyle/>
          <a:p>
            <a:pPr marL="342900" indent="-342900">
              <a:buFont typeface="+mj-lt"/>
              <a:buAutoNum type="arabicPeriod"/>
            </a:pPr>
            <a:r>
              <a:rPr lang="es-ES" sz="1600" dirty="0"/>
              <a:t>Marketing and </a:t>
            </a:r>
            <a:r>
              <a:rPr lang="es-ES" sz="1600" dirty="0" err="1"/>
              <a:t>commercialization</a:t>
            </a:r>
            <a:r>
              <a:rPr lang="es-ES" sz="1600" dirty="0"/>
              <a:t> </a:t>
            </a:r>
            <a:r>
              <a:rPr lang="es-ES" sz="1600" dirty="0" err="1"/>
              <a:t>activities</a:t>
            </a:r>
            <a:endParaRPr lang="es-ES" sz="1600" dirty="0"/>
          </a:p>
          <a:p>
            <a:pPr marL="342900" indent="-342900">
              <a:buFont typeface="+mj-lt"/>
              <a:buAutoNum type="arabicPeriod"/>
            </a:pPr>
            <a:r>
              <a:rPr lang="es-ES" sz="1600" dirty="0" err="1"/>
              <a:t>Patent</a:t>
            </a:r>
            <a:r>
              <a:rPr lang="es-ES" sz="1600" dirty="0"/>
              <a:t>, </a:t>
            </a:r>
            <a:r>
              <a:rPr lang="es-ES" sz="1600" dirty="0" err="1"/>
              <a:t>Publication</a:t>
            </a:r>
            <a:r>
              <a:rPr lang="es-ES" sz="1600" dirty="0"/>
              <a:t> (open </a:t>
            </a:r>
            <a:r>
              <a:rPr lang="es-ES" sz="1600" dirty="0" err="1"/>
              <a:t>access</a:t>
            </a:r>
            <a:r>
              <a:rPr lang="es-ES" sz="1600" dirty="0"/>
              <a:t>), </a:t>
            </a:r>
            <a:r>
              <a:rPr lang="es-ES" sz="1600" dirty="0" err="1"/>
              <a:t>dissemination</a:t>
            </a:r>
            <a:endParaRPr lang="es-ES" sz="1600" dirty="0"/>
          </a:p>
        </p:txBody>
      </p:sp>
      <p:pic>
        <p:nvPicPr>
          <p:cNvPr id="20" name="Imagen 19">
            <a:extLst>
              <a:ext uri="{FF2B5EF4-FFF2-40B4-BE49-F238E27FC236}">
                <a16:creationId xmlns:a16="http://schemas.microsoft.com/office/drawing/2014/main" id="{61FD04D8-082D-604C-9EB8-088EA8CFB88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0380" t="78335" r="68360" b="3549"/>
          <a:stretch/>
        </p:blipFill>
        <p:spPr>
          <a:xfrm>
            <a:off x="4027007" y="5819026"/>
            <a:ext cx="869198" cy="526590"/>
          </a:xfrm>
          <a:prstGeom prst="rect">
            <a:avLst/>
          </a:prstGeom>
        </p:spPr>
      </p:pic>
      <p:sp>
        <p:nvSpPr>
          <p:cNvPr id="22" name="Flecha abajo 21">
            <a:extLst>
              <a:ext uri="{FF2B5EF4-FFF2-40B4-BE49-F238E27FC236}">
                <a16:creationId xmlns:a16="http://schemas.microsoft.com/office/drawing/2014/main" id="{993FF089-ABA1-D84A-8D05-C5B71AB33581}"/>
              </a:ext>
            </a:extLst>
          </p:cNvPr>
          <p:cNvSpPr/>
          <p:nvPr/>
        </p:nvSpPr>
        <p:spPr>
          <a:xfrm>
            <a:off x="5906406" y="2920680"/>
            <a:ext cx="258558" cy="1424769"/>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lecha izquierda y derecha 23">
            <a:extLst>
              <a:ext uri="{FF2B5EF4-FFF2-40B4-BE49-F238E27FC236}">
                <a16:creationId xmlns:a16="http://schemas.microsoft.com/office/drawing/2014/main" id="{05DD9EE3-2076-494C-A25A-712A2C1F0FE5}"/>
              </a:ext>
            </a:extLst>
          </p:cNvPr>
          <p:cNvSpPr/>
          <p:nvPr/>
        </p:nvSpPr>
        <p:spPr>
          <a:xfrm>
            <a:off x="6721495" y="1983583"/>
            <a:ext cx="1154734" cy="266627"/>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Imagen 27">
            <a:extLst>
              <a:ext uri="{FF2B5EF4-FFF2-40B4-BE49-F238E27FC236}">
                <a16:creationId xmlns:a16="http://schemas.microsoft.com/office/drawing/2014/main" id="{89A26D1B-E376-4840-898C-DC1B8C7584D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0380" t="78335" r="68360" b="3549"/>
          <a:stretch/>
        </p:blipFill>
        <p:spPr>
          <a:xfrm>
            <a:off x="7876229" y="2002269"/>
            <a:ext cx="1489851" cy="902603"/>
          </a:xfrm>
          <a:prstGeom prst="rect">
            <a:avLst/>
          </a:prstGeom>
        </p:spPr>
      </p:pic>
      <p:sp>
        <p:nvSpPr>
          <p:cNvPr id="29" name="Flecha abajo 28">
            <a:extLst>
              <a:ext uri="{FF2B5EF4-FFF2-40B4-BE49-F238E27FC236}">
                <a16:creationId xmlns:a16="http://schemas.microsoft.com/office/drawing/2014/main" id="{1F29592E-309D-A84E-98D2-C4104FD03549}"/>
              </a:ext>
            </a:extLst>
          </p:cNvPr>
          <p:cNvSpPr/>
          <p:nvPr/>
        </p:nvSpPr>
        <p:spPr>
          <a:xfrm rot="5400000">
            <a:off x="5022528" y="4305370"/>
            <a:ext cx="258558" cy="848366"/>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Imagen 31">
            <a:extLst>
              <a:ext uri="{FF2B5EF4-FFF2-40B4-BE49-F238E27FC236}">
                <a16:creationId xmlns:a16="http://schemas.microsoft.com/office/drawing/2014/main" id="{0D80813F-3FE4-354C-8D6A-529059B84A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33984" y="1663748"/>
            <a:ext cx="1396363" cy="868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CuadroTexto 30">
            <a:extLst>
              <a:ext uri="{FF2B5EF4-FFF2-40B4-BE49-F238E27FC236}">
                <a16:creationId xmlns:a16="http://schemas.microsoft.com/office/drawing/2014/main" id="{7422A339-7768-9A40-828B-A1E320ADAE32}"/>
              </a:ext>
            </a:extLst>
          </p:cNvPr>
          <p:cNvSpPr txBox="1"/>
          <p:nvPr/>
        </p:nvSpPr>
        <p:spPr>
          <a:xfrm>
            <a:off x="5628647" y="5311975"/>
            <a:ext cx="1139799" cy="369332"/>
          </a:xfrm>
          <a:prstGeom prst="rect">
            <a:avLst/>
          </a:prstGeom>
          <a:noFill/>
        </p:spPr>
        <p:txBody>
          <a:bodyPr wrap="none" rtlCol="0">
            <a:spAutoFit/>
          </a:bodyPr>
          <a:lstStyle/>
          <a:p>
            <a:r>
              <a:rPr lang="es-ES" b="1" dirty="0" err="1"/>
              <a:t>Prototype</a:t>
            </a:r>
            <a:endParaRPr lang="en-US" b="1" dirty="0"/>
          </a:p>
        </p:txBody>
      </p:sp>
      <p:pic>
        <p:nvPicPr>
          <p:cNvPr id="32" name="Imagen 31">
            <a:extLst>
              <a:ext uri="{FF2B5EF4-FFF2-40B4-BE49-F238E27FC236}">
                <a16:creationId xmlns:a16="http://schemas.microsoft.com/office/drawing/2014/main" id="{FC81437C-2BDA-0943-AE5A-BE3896D2CF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6845" y="4424375"/>
            <a:ext cx="1396363" cy="868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ángulo 2">
            <a:extLst>
              <a:ext uri="{FF2B5EF4-FFF2-40B4-BE49-F238E27FC236}">
                <a16:creationId xmlns:a16="http://schemas.microsoft.com/office/drawing/2014/main" id="{50E54BB9-9ACF-754D-9FF4-EAE105CF30F9}"/>
              </a:ext>
            </a:extLst>
          </p:cNvPr>
          <p:cNvSpPr/>
          <p:nvPr/>
        </p:nvSpPr>
        <p:spPr>
          <a:xfrm>
            <a:off x="198973" y="5768873"/>
            <a:ext cx="3874779" cy="553998"/>
          </a:xfrm>
          <a:prstGeom prst="rect">
            <a:avLst/>
          </a:prstGeom>
        </p:spPr>
        <p:txBody>
          <a:bodyPr wrap="none">
            <a:spAutoFit/>
          </a:bodyPr>
          <a:lstStyle/>
          <a:p>
            <a:r>
              <a:rPr lang="en-US" sz="1000" dirty="0">
                <a:solidFill>
                  <a:srgbClr val="211D1E"/>
                </a:solidFill>
                <a:latin typeface="Arial" panose="020B0604020202020204" pitchFamily="34" charset="0"/>
                <a:ea typeface="Calibri" panose="020F0502020204030204" pitchFamily="34" charset="0"/>
                <a:cs typeface="Arial" panose="020B0604020202020204" pitchFamily="34" charset="0"/>
              </a:rPr>
              <a:t>“Method for diagnosing cardiomyopathies”</a:t>
            </a:r>
          </a:p>
          <a:p>
            <a:r>
              <a:rPr lang="es-ES_tradnl" sz="1000" dirty="0" err="1">
                <a:latin typeface="Arial" panose="020B0604020202020204" pitchFamily="34" charset="0"/>
                <a:cs typeface="Arial" panose="020B0604020202020204" pitchFamily="34" charset="0"/>
              </a:rPr>
              <a:t>European</a:t>
            </a:r>
            <a:r>
              <a:rPr lang="es-ES_tradnl" sz="1000" dirty="0">
                <a:latin typeface="Arial" panose="020B0604020202020204" pitchFamily="34" charset="0"/>
                <a:cs typeface="Arial" panose="020B0604020202020204" pitchFamily="34" charset="0"/>
              </a:rPr>
              <a:t> </a:t>
            </a:r>
            <a:r>
              <a:rPr lang="es-ES_tradnl" sz="1000" dirty="0" err="1">
                <a:latin typeface="Arial" panose="020B0604020202020204" pitchFamily="34" charset="0"/>
                <a:cs typeface="Arial" panose="020B0604020202020204" pitchFamily="34" charset="0"/>
              </a:rPr>
              <a:t>patent</a:t>
            </a:r>
            <a:r>
              <a:rPr lang="es-ES_tradnl" sz="1000" dirty="0">
                <a:latin typeface="Arial" panose="020B0604020202020204" pitchFamily="34" charset="0"/>
                <a:cs typeface="Arial" panose="020B0604020202020204" pitchFamily="34" charset="0"/>
              </a:rPr>
              <a:t> (EP3384043B1) </a:t>
            </a:r>
            <a:r>
              <a:rPr lang="es-ES_tradnl" sz="1000" dirty="0" err="1">
                <a:latin typeface="Arial" panose="020B0604020202020204" pitchFamily="34" charset="0"/>
                <a:cs typeface="Arial" panose="020B0604020202020204" pitchFamily="34" charset="0"/>
              </a:rPr>
              <a:t>granted</a:t>
            </a:r>
            <a:r>
              <a:rPr lang="es-ES_tradnl" sz="1000" dirty="0">
                <a:latin typeface="Arial" panose="020B0604020202020204" pitchFamily="34" charset="0"/>
                <a:cs typeface="Arial" panose="020B0604020202020204" pitchFamily="34" charset="0"/>
              </a:rPr>
              <a:t> </a:t>
            </a:r>
            <a:r>
              <a:rPr lang="es-ES_tradnl" sz="1000" dirty="0" err="1">
                <a:latin typeface="Arial" panose="020B0604020202020204" pitchFamily="34" charset="0"/>
                <a:cs typeface="Arial" panose="020B0604020202020204" pitchFamily="34" charset="0"/>
              </a:rPr>
              <a:t>on</a:t>
            </a:r>
            <a:r>
              <a:rPr lang="es-ES_tradnl" sz="1000" dirty="0">
                <a:latin typeface="Arial" panose="020B0604020202020204" pitchFamily="34" charset="0"/>
                <a:cs typeface="Arial" panose="020B0604020202020204" pitchFamily="34" charset="0"/>
              </a:rPr>
              <a:t> </a:t>
            </a:r>
            <a:r>
              <a:rPr lang="es-ES_tradnl" sz="1000" dirty="0" err="1">
                <a:latin typeface="Arial" panose="020B0604020202020204" pitchFamily="34" charset="0"/>
                <a:cs typeface="Arial" panose="020B0604020202020204" pitchFamily="34" charset="0"/>
              </a:rPr>
              <a:t>January</a:t>
            </a:r>
            <a:r>
              <a:rPr lang="es-ES_tradnl" sz="1000" dirty="0">
                <a:latin typeface="Arial" panose="020B0604020202020204" pitchFamily="34" charset="0"/>
                <a:cs typeface="Arial" panose="020B0604020202020204" pitchFamily="34" charset="0"/>
              </a:rPr>
              <a:t> 23rd 2020. </a:t>
            </a:r>
            <a:endParaRPr lang="es-ES" sz="1000" dirty="0">
              <a:latin typeface="Arial" panose="020B0604020202020204" pitchFamily="34" charset="0"/>
              <a:cs typeface="Arial" panose="020B0604020202020204" pitchFamily="34" charset="0"/>
            </a:endParaRPr>
          </a:p>
          <a:p>
            <a:r>
              <a:rPr lang="es-ES_tradnl" sz="1000" dirty="0">
                <a:latin typeface="Arial" panose="020B0604020202020204" pitchFamily="34" charset="0"/>
                <a:cs typeface="Arial" panose="020B0604020202020204" pitchFamily="34" charset="0"/>
              </a:rPr>
              <a:t>USA </a:t>
            </a:r>
            <a:r>
              <a:rPr lang="es-ES_tradnl" sz="1000" dirty="0" err="1">
                <a:latin typeface="Arial" panose="020B0604020202020204" pitchFamily="34" charset="0"/>
                <a:cs typeface="Arial" panose="020B0604020202020204" pitchFamily="34" charset="0"/>
              </a:rPr>
              <a:t>application</a:t>
            </a:r>
            <a:r>
              <a:rPr lang="es-ES_tradnl" sz="1000" dirty="0">
                <a:latin typeface="Arial" panose="020B0604020202020204" pitchFamily="34" charset="0"/>
                <a:cs typeface="Arial" panose="020B0604020202020204" pitchFamily="34" charset="0"/>
              </a:rPr>
              <a:t> (US15/780,888) </a:t>
            </a:r>
            <a:r>
              <a:rPr lang="es-ES_tradnl" sz="1000" dirty="0" err="1">
                <a:latin typeface="Arial" panose="020B0604020202020204" pitchFamily="34" charset="0"/>
                <a:cs typeface="Arial" panose="020B0604020202020204" pitchFamily="34" charset="0"/>
              </a:rPr>
              <a:t>pending</a:t>
            </a:r>
            <a:r>
              <a:rPr lang="es-ES_tradnl" sz="1000" dirty="0">
                <a:latin typeface="Arial" panose="020B0604020202020204" pitchFamily="34" charset="0"/>
                <a:cs typeface="Arial" panose="020B0604020202020204" pitchFamily="34" charset="0"/>
              </a:rPr>
              <a:t>.</a:t>
            </a:r>
            <a:endParaRPr lang="es-ES" sz="1000" dirty="0">
              <a:latin typeface="Arial" panose="020B0604020202020204" pitchFamily="34" charset="0"/>
              <a:cs typeface="Arial" panose="020B0604020202020204" pitchFamily="34" charset="0"/>
            </a:endParaRPr>
          </a:p>
        </p:txBody>
      </p:sp>
      <p:pic>
        <p:nvPicPr>
          <p:cNvPr id="2052" name="Picture 4" descr="Blogs | วาดเขียน, ศิลปะ, สติกเกอร์">
            <a:extLst>
              <a:ext uri="{FF2B5EF4-FFF2-40B4-BE49-F238E27FC236}">
                <a16:creationId xmlns:a16="http://schemas.microsoft.com/office/drawing/2014/main" id="{E4946849-8474-1241-BEC0-F6F889BEA3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21110" y="1986371"/>
            <a:ext cx="1649332" cy="1372854"/>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DA1F140-1FE6-0B42-BDEB-DE50AF90589F}"/>
              </a:ext>
            </a:extLst>
          </p:cNvPr>
          <p:cNvSpPr txBox="1"/>
          <p:nvPr/>
        </p:nvSpPr>
        <p:spPr>
          <a:xfrm>
            <a:off x="7648772" y="2920680"/>
            <a:ext cx="1944763" cy="400110"/>
          </a:xfrm>
          <a:prstGeom prst="rect">
            <a:avLst/>
          </a:prstGeom>
          <a:noFill/>
        </p:spPr>
        <p:txBody>
          <a:bodyPr wrap="none" rtlCol="0">
            <a:spAutoFit/>
          </a:bodyPr>
          <a:lstStyle/>
          <a:p>
            <a:pPr algn="ctr"/>
            <a:r>
              <a:rPr lang="en-US" sz="1000" b="1" dirty="0"/>
              <a:t>Coordinator: CNIC</a:t>
            </a:r>
          </a:p>
          <a:p>
            <a:pPr algn="ctr"/>
            <a:r>
              <a:rPr lang="en-US" sz="1000" b="1" dirty="0"/>
              <a:t>(Clinical Trial Coordination Unit)</a:t>
            </a:r>
          </a:p>
        </p:txBody>
      </p:sp>
      <p:sp>
        <p:nvSpPr>
          <p:cNvPr id="21" name="CuadroTexto 20">
            <a:extLst>
              <a:ext uri="{FF2B5EF4-FFF2-40B4-BE49-F238E27FC236}">
                <a16:creationId xmlns:a16="http://schemas.microsoft.com/office/drawing/2014/main" id="{A7D77F4A-7EF5-C249-9F98-1D874C169736}"/>
              </a:ext>
            </a:extLst>
          </p:cNvPr>
          <p:cNvSpPr txBox="1"/>
          <p:nvPr/>
        </p:nvSpPr>
        <p:spPr>
          <a:xfrm>
            <a:off x="9038782" y="3410854"/>
            <a:ext cx="3076483" cy="1323439"/>
          </a:xfrm>
          <a:prstGeom prst="rect">
            <a:avLst/>
          </a:prstGeom>
          <a:noFill/>
        </p:spPr>
        <p:txBody>
          <a:bodyPr wrap="none" rtlCol="0">
            <a:spAutoFit/>
          </a:bodyPr>
          <a:lstStyle/>
          <a:p>
            <a:r>
              <a:rPr lang="es-ES" sz="1000" b="1" dirty="0"/>
              <a:t>HOSPITAL VIRGEN DE LA ARRIXACA, MURCIA</a:t>
            </a:r>
            <a:endParaRPr lang="es-ES" sz="1000" dirty="0"/>
          </a:p>
          <a:p>
            <a:r>
              <a:rPr lang="es-ES" sz="1000" b="1" dirty="0"/>
              <a:t>HOSPITAL CLINICO SAN CARLOS, MADRID</a:t>
            </a:r>
            <a:endParaRPr lang="es-ES" sz="1000" dirty="0"/>
          </a:p>
          <a:p>
            <a:r>
              <a:rPr lang="es-ES" sz="1000" b="1" dirty="0"/>
              <a:t>HOSPITAL CLINICO DE SALAMANCA</a:t>
            </a:r>
            <a:endParaRPr lang="es-ES" sz="1000" dirty="0"/>
          </a:p>
          <a:p>
            <a:r>
              <a:rPr lang="es-ES" sz="1000" b="1" dirty="0"/>
              <a:t>HOSPITAL GENERAL DE VALENCIA</a:t>
            </a:r>
            <a:endParaRPr lang="es-ES" sz="1000" dirty="0"/>
          </a:p>
          <a:p>
            <a:r>
              <a:rPr lang="es-ES" sz="1000" b="1" dirty="0"/>
              <a:t>HOSPITAL UNIVERISTARIO DE LA PRINCESA</a:t>
            </a:r>
            <a:endParaRPr lang="es-ES" sz="1000" dirty="0"/>
          </a:p>
          <a:p>
            <a:r>
              <a:rPr lang="es-ES" sz="1000" b="1" dirty="0"/>
              <a:t>HOSPITAL MONTEPRÍNCIPE</a:t>
            </a:r>
          </a:p>
          <a:p>
            <a:r>
              <a:rPr lang="es-ES" sz="1000" b="1" dirty="0"/>
              <a:t>HOSPITAL DE VIGO</a:t>
            </a:r>
          </a:p>
          <a:p>
            <a:r>
              <a:rPr lang="es-ES" sz="1000" b="1" dirty="0"/>
              <a:t>HOSPITAL DE VALLADOLID</a:t>
            </a:r>
            <a:endParaRPr lang="es-ES" sz="1000" dirty="0"/>
          </a:p>
        </p:txBody>
      </p:sp>
      <p:sp>
        <p:nvSpPr>
          <p:cNvPr id="33" name="Rectángulo 32">
            <a:extLst>
              <a:ext uri="{FF2B5EF4-FFF2-40B4-BE49-F238E27FC236}">
                <a16:creationId xmlns:a16="http://schemas.microsoft.com/office/drawing/2014/main" id="{09C4F842-A202-8F40-B609-0F7F8693933D}"/>
              </a:ext>
            </a:extLst>
          </p:cNvPr>
          <p:cNvSpPr/>
          <p:nvPr/>
        </p:nvSpPr>
        <p:spPr>
          <a:xfrm>
            <a:off x="87218" y="32268"/>
            <a:ext cx="3403496" cy="369332"/>
          </a:xfrm>
          <a:prstGeom prst="rect">
            <a:avLst/>
          </a:prstGeom>
        </p:spPr>
        <p:txBody>
          <a:bodyPr wrap="none">
            <a:spAutoFit/>
          </a:bodyPr>
          <a:lstStyle/>
          <a:p>
            <a:pPr>
              <a:spcAft>
                <a:spcPts val="600"/>
              </a:spcAft>
            </a:pPr>
            <a:r>
              <a:rPr lang="es-ES" dirty="0">
                <a:solidFill>
                  <a:srgbClr val="2D686D"/>
                </a:solidFill>
              </a:rPr>
              <a:t>. </a:t>
            </a:r>
            <a:r>
              <a:rPr lang="es-ES" dirty="0" err="1">
                <a:solidFill>
                  <a:srgbClr val="2D686D"/>
                </a:solidFill>
              </a:rPr>
              <a:t>Current</a:t>
            </a:r>
            <a:r>
              <a:rPr lang="es-ES" dirty="0">
                <a:solidFill>
                  <a:srgbClr val="2D686D"/>
                </a:solidFill>
              </a:rPr>
              <a:t> status of </a:t>
            </a:r>
            <a:r>
              <a:rPr lang="es-ES" dirty="0" err="1">
                <a:solidFill>
                  <a:srgbClr val="2D686D"/>
                </a:solidFill>
              </a:rPr>
              <a:t>development</a:t>
            </a:r>
            <a:endParaRPr lang="es-ES" dirty="0">
              <a:solidFill>
                <a:srgbClr val="2D686D"/>
              </a:solidFill>
            </a:endParaRPr>
          </a:p>
        </p:txBody>
      </p:sp>
      <p:pic>
        <p:nvPicPr>
          <p:cNvPr id="23" name="Vídeo 22">
            <a:hlinkClick r:id="" action="ppaction://media"/>
            <a:extLst>
              <a:ext uri="{FF2B5EF4-FFF2-40B4-BE49-F238E27FC236}">
                <a16:creationId xmlns:a16="http://schemas.microsoft.com/office/drawing/2014/main" id="{C277EE9F-563F-9948-B533-5855115901E7}"/>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9"/>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2423322457"/>
      </p:ext>
    </p:extLst>
  </p:cSld>
  <p:clrMapOvr>
    <a:masterClrMapping/>
  </p:clrMapOvr>
  <mc:AlternateContent xmlns:mc="http://schemas.openxmlformats.org/markup-compatibility/2006">
    <mc:Choice xmlns:p14="http://schemas.microsoft.com/office/powerpoint/2010/main" Requires="p14">
      <p:transition spd="slow" p14:dur="2000" advTm="41416"/>
    </mc:Choice>
    <mc:Fallback>
      <p:transition spd="slow" advTm="414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23"/>
                </p:tgtEl>
              </p:cMediaNode>
            </p:video>
            <p:seq concurrent="1" nextAc="seek">
              <p:cTn id="16" restart="whenNotActive" fill="hold" evtFilter="cancelBubble" nodeType="interactiveSeq">
                <p:stCondLst>
                  <p:cond evt="onClick" delay="0">
                    <p:tgtEl>
                      <p:spTgt spid="2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FA34B35-03CB-0243-9256-CDE4AF34F569}"/>
              </a:ext>
            </a:extLst>
          </p:cNvPr>
          <p:cNvSpPr txBox="1"/>
          <p:nvPr/>
        </p:nvSpPr>
        <p:spPr>
          <a:xfrm>
            <a:off x="818397" y="473208"/>
            <a:ext cx="10657184" cy="369332"/>
          </a:xfrm>
          <a:prstGeom prst="rect">
            <a:avLst/>
          </a:prstGeom>
          <a:noFill/>
          <a:ln>
            <a:solidFill>
              <a:schemeClr val="tx1"/>
            </a:solidFill>
          </a:ln>
        </p:spPr>
        <p:txBody>
          <a:bodyPr wrap="square" rtlCol="0">
            <a:spAutoFit/>
          </a:bodyPr>
          <a:lstStyle/>
          <a:p>
            <a:r>
              <a:rPr lang="en-US" dirty="0"/>
              <a:t>Secondary application under development: Early Diagnosis of Immune checkpoint (ICI) -myocarditis</a:t>
            </a:r>
          </a:p>
        </p:txBody>
      </p:sp>
      <p:pic>
        <p:nvPicPr>
          <p:cNvPr id="5" name="Imagen 4">
            <a:extLst>
              <a:ext uri="{FF2B5EF4-FFF2-40B4-BE49-F238E27FC236}">
                <a16:creationId xmlns:a16="http://schemas.microsoft.com/office/drawing/2014/main" id="{D8C70943-771B-4148-9365-D4C8559815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1595" y="1076549"/>
            <a:ext cx="3449444" cy="2503575"/>
          </a:xfrm>
          <a:prstGeom prst="rect">
            <a:avLst/>
          </a:prstGeom>
        </p:spPr>
      </p:pic>
      <p:sp>
        <p:nvSpPr>
          <p:cNvPr id="6" name="Rectángulo 5">
            <a:extLst>
              <a:ext uri="{FF2B5EF4-FFF2-40B4-BE49-F238E27FC236}">
                <a16:creationId xmlns:a16="http://schemas.microsoft.com/office/drawing/2014/main" id="{47F15CE9-33E6-904E-A2D6-B023566BA744}"/>
              </a:ext>
            </a:extLst>
          </p:cNvPr>
          <p:cNvSpPr/>
          <p:nvPr/>
        </p:nvSpPr>
        <p:spPr>
          <a:xfrm>
            <a:off x="979713" y="2907334"/>
            <a:ext cx="3724507" cy="2081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uadroTexto 6">
            <a:extLst>
              <a:ext uri="{FF2B5EF4-FFF2-40B4-BE49-F238E27FC236}">
                <a16:creationId xmlns:a16="http://schemas.microsoft.com/office/drawing/2014/main" id="{A7DF654E-E072-7C46-943C-8DDEF54C45C6}"/>
              </a:ext>
            </a:extLst>
          </p:cNvPr>
          <p:cNvSpPr txBox="1"/>
          <p:nvPr/>
        </p:nvSpPr>
        <p:spPr>
          <a:xfrm>
            <a:off x="4738579" y="2826746"/>
            <a:ext cx="410690" cy="369332"/>
          </a:xfrm>
          <a:prstGeom prst="rect">
            <a:avLst/>
          </a:prstGeom>
          <a:noFill/>
        </p:spPr>
        <p:txBody>
          <a:bodyPr wrap="none" rtlCol="0">
            <a:spAutoFit/>
          </a:bodyPr>
          <a:lstStyle/>
          <a:p>
            <a:r>
              <a:rPr lang="en-US" b="1" dirty="0">
                <a:solidFill>
                  <a:srgbClr val="FF0000"/>
                </a:solidFill>
              </a:rPr>
              <a:t>!!!</a:t>
            </a:r>
          </a:p>
        </p:txBody>
      </p:sp>
      <p:sp>
        <p:nvSpPr>
          <p:cNvPr id="8" name="CuadroTexto 7">
            <a:extLst>
              <a:ext uri="{FF2B5EF4-FFF2-40B4-BE49-F238E27FC236}">
                <a16:creationId xmlns:a16="http://schemas.microsoft.com/office/drawing/2014/main" id="{B6D85CD5-D98A-9142-815F-7D2731D77FA3}"/>
              </a:ext>
            </a:extLst>
          </p:cNvPr>
          <p:cNvSpPr txBox="1"/>
          <p:nvPr/>
        </p:nvSpPr>
        <p:spPr>
          <a:xfrm>
            <a:off x="638562" y="6478220"/>
            <a:ext cx="3779561" cy="276999"/>
          </a:xfrm>
          <a:prstGeom prst="rect">
            <a:avLst/>
          </a:prstGeom>
          <a:noFill/>
        </p:spPr>
        <p:txBody>
          <a:bodyPr wrap="none" rtlCol="0">
            <a:spAutoFit/>
          </a:bodyPr>
          <a:lstStyle/>
          <a:p>
            <a:r>
              <a:rPr lang="en-US" sz="1200" b="1" dirty="0"/>
              <a:t>JAMA Oncology 2018, </a:t>
            </a:r>
            <a:r>
              <a:rPr lang="es-ES" sz="1200" dirty="0">
                <a:solidFill>
                  <a:srgbClr val="000000"/>
                </a:solidFill>
              </a:rPr>
              <a:t>doi:</a:t>
            </a:r>
            <a:r>
              <a:rPr lang="es-ES" sz="1200" dirty="0">
                <a:solidFill>
                  <a:srgbClr val="2959FF"/>
                </a:solidFill>
              </a:rPr>
              <a:t>10.1001/jamaoncol.2018.3923</a:t>
            </a:r>
          </a:p>
        </p:txBody>
      </p:sp>
      <p:pic>
        <p:nvPicPr>
          <p:cNvPr id="9" name="Imagen 8">
            <a:extLst>
              <a:ext uri="{FF2B5EF4-FFF2-40B4-BE49-F238E27FC236}">
                <a16:creationId xmlns:a16="http://schemas.microsoft.com/office/drawing/2014/main" id="{AF7B0770-75B6-BD41-AA5C-2525A049D2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3676" y="4324773"/>
            <a:ext cx="3292570" cy="1998701"/>
          </a:xfrm>
          <a:prstGeom prst="rect">
            <a:avLst/>
          </a:prstGeom>
        </p:spPr>
      </p:pic>
      <p:sp>
        <p:nvSpPr>
          <p:cNvPr id="10" name="CuadroTexto 9">
            <a:extLst>
              <a:ext uri="{FF2B5EF4-FFF2-40B4-BE49-F238E27FC236}">
                <a16:creationId xmlns:a16="http://schemas.microsoft.com/office/drawing/2014/main" id="{0F674D84-70AD-764F-B3FD-8CA472E87AA6}"/>
              </a:ext>
            </a:extLst>
          </p:cNvPr>
          <p:cNvSpPr txBox="1"/>
          <p:nvPr/>
        </p:nvSpPr>
        <p:spPr>
          <a:xfrm>
            <a:off x="7752184" y="6411314"/>
            <a:ext cx="2395734" cy="276999"/>
          </a:xfrm>
          <a:prstGeom prst="rect">
            <a:avLst/>
          </a:prstGeom>
          <a:noFill/>
        </p:spPr>
        <p:txBody>
          <a:bodyPr wrap="square" rtlCol="0">
            <a:spAutoFit/>
          </a:bodyPr>
          <a:lstStyle/>
          <a:p>
            <a:r>
              <a:rPr lang="en-US" sz="1200" b="1" dirty="0"/>
              <a:t>The Lancet 2018, 392:382-383</a:t>
            </a:r>
          </a:p>
        </p:txBody>
      </p:sp>
      <p:pic>
        <p:nvPicPr>
          <p:cNvPr id="11" name="Picture 14">
            <a:extLst>
              <a:ext uri="{FF2B5EF4-FFF2-40B4-BE49-F238E27FC236}">
                <a16:creationId xmlns:a16="http://schemas.microsoft.com/office/drawing/2014/main" id="{62D815A8-820E-9949-B330-41846F274191}"/>
              </a:ext>
            </a:extLst>
          </p:cNvPr>
          <p:cNvPicPr>
            <a:picLocks noChangeAspect="1"/>
          </p:cNvPicPr>
          <p:nvPr/>
        </p:nvPicPr>
        <p:blipFill>
          <a:blip r:embed="rId7"/>
          <a:stretch>
            <a:fillRect/>
          </a:stretch>
        </p:blipFill>
        <p:spPr>
          <a:xfrm>
            <a:off x="731084" y="4195459"/>
            <a:ext cx="4710317" cy="2041853"/>
          </a:xfrm>
          <a:prstGeom prst="rect">
            <a:avLst/>
          </a:prstGeom>
        </p:spPr>
      </p:pic>
      <p:sp>
        <p:nvSpPr>
          <p:cNvPr id="12" name="CuadroTexto 3">
            <a:extLst>
              <a:ext uri="{FF2B5EF4-FFF2-40B4-BE49-F238E27FC236}">
                <a16:creationId xmlns:a16="http://schemas.microsoft.com/office/drawing/2014/main" id="{7F62603C-5D21-7540-A6C2-D11CB75290F6}"/>
              </a:ext>
            </a:extLst>
          </p:cNvPr>
          <p:cNvSpPr txBox="1">
            <a:spLocks noChangeArrowheads="1"/>
          </p:cNvSpPr>
          <p:nvPr/>
        </p:nvSpPr>
        <p:spPr bwMode="auto">
          <a:xfrm>
            <a:off x="6902388" y="1349346"/>
            <a:ext cx="3567321"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defRPr sz="2400">
                <a:solidFill>
                  <a:schemeClr val="tx1"/>
                </a:solidFill>
                <a:latin typeface="Franklin Gothic Book" panose="020B0503020102020204" pitchFamily="34" charset="0"/>
              </a:defRPr>
            </a:lvl1pPr>
            <a:lvl2pPr marL="742950" indent="-285750">
              <a:spcBef>
                <a:spcPct val="20000"/>
              </a:spcBef>
              <a:buChar char="–"/>
              <a:defRPr sz="2000">
                <a:solidFill>
                  <a:schemeClr val="tx1"/>
                </a:solidFill>
                <a:latin typeface="Franklin Gothic Book" panose="020B0503020102020204" pitchFamily="34" charset="0"/>
              </a:defRPr>
            </a:lvl2pPr>
            <a:lvl3pPr marL="1143000" indent="-228600">
              <a:spcBef>
                <a:spcPct val="20000"/>
              </a:spcBef>
              <a:buChar char="•"/>
              <a:defRPr sz="2000">
                <a:solidFill>
                  <a:schemeClr val="tx1"/>
                </a:solidFill>
                <a:latin typeface="Franklin Gothic Book" panose="020B0503020102020204" pitchFamily="34" charset="0"/>
              </a:defRPr>
            </a:lvl3pPr>
            <a:lvl4pPr marL="1600200" indent="-228600">
              <a:spcBef>
                <a:spcPct val="20000"/>
              </a:spcBef>
              <a:buChar char="–"/>
              <a:defRPr sz="2000">
                <a:solidFill>
                  <a:schemeClr val="tx1"/>
                </a:solidFill>
                <a:latin typeface="Franklin Gothic Book" panose="020B0503020102020204" pitchFamily="34" charset="0"/>
              </a:defRPr>
            </a:lvl4pPr>
            <a:lvl5pPr marL="2057400" indent="-228600">
              <a:spcBef>
                <a:spcPct val="20000"/>
              </a:spcBef>
              <a:buChar char="»"/>
              <a:defRPr sz="20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har char="»"/>
              <a:defRPr sz="2000">
                <a:solidFill>
                  <a:schemeClr val="tx1"/>
                </a:solidFill>
                <a:latin typeface="Franklin Gothic Book" panose="020B0503020102020204" pitchFamily="34" charset="0"/>
              </a:defRPr>
            </a:lvl9pPr>
          </a:lstStyle>
          <a:p>
            <a:pPr algn="ctr">
              <a:spcBef>
                <a:spcPct val="0"/>
              </a:spcBef>
            </a:pPr>
            <a:r>
              <a:rPr lang="en-US" altLang="es-ES" sz="1400" dirty="0">
                <a:solidFill>
                  <a:srgbClr val="C00000"/>
                </a:solidFill>
              </a:rPr>
              <a:t>   </a:t>
            </a:r>
            <a:r>
              <a:rPr lang="en-US" altLang="es-ES" sz="1500" dirty="0">
                <a:solidFill>
                  <a:srgbClr val="C00000"/>
                </a:solidFill>
              </a:rPr>
              <a:t>Prevalence</a:t>
            </a:r>
            <a:r>
              <a:rPr lang="en-US" altLang="es-ES" sz="1500" dirty="0"/>
              <a:t> of ICI-myocarditis</a:t>
            </a:r>
            <a:r>
              <a:rPr lang="en-US" altLang="es-ES" sz="1500" dirty="0">
                <a:solidFill>
                  <a:srgbClr val="C00000"/>
                </a:solidFill>
              </a:rPr>
              <a:t> </a:t>
            </a:r>
            <a:r>
              <a:rPr lang="en-US" altLang="es-ES" sz="1500" u="sng" dirty="0">
                <a:solidFill>
                  <a:srgbClr val="C00000"/>
                </a:solidFill>
              </a:rPr>
              <a:t>1.14%</a:t>
            </a:r>
          </a:p>
          <a:p>
            <a:pPr algn="ctr">
              <a:spcBef>
                <a:spcPct val="0"/>
              </a:spcBef>
            </a:pPr>
            <a:endParaRPr lang="en-US" altLang="es-ES" sz="1500" dirty="0"/>
          </a:p>
          <a:p>
            <a:pPr algn="ctr">
              <a:spcBef>
                <a:spcPct val="0"/>
              </a:spcBef>
            </a:pPr>
            <a:r>
              <a:rPr lang="en-US" altLang="es-ES" sz="1500" dirty="0"/>
              <a:t>ICI-Myocarditis have the highest </a:t>
            </a:r>
            <a:r>
              <a:rPr lang="en-US" altLang="es-ES" sz="1500" u="sng" dirty="0">
                <a:solidFill>
                  <a:srgbClr val="C00000"/>
                </a:solidFill>
              </a:rPr>
              <a:t>fatality rate</a:t>
            </a:r>
          </a:p>
          <a:p>
            <a:pPr algn="ctr">
              <a:spcBef>
                <a:spcPct val="0"/>
              </a:spcBef>
            </a:pPr>
            <a:r>
              <a:rPr lang="en-US" altLang="es-ES" sz="1500" dirty="0">
                <a:solidFill>
                  <a:srgbClr val="C00000"/>
                </a:solidFill>
              </a:rPr>
              <a:t>50.4% monotherapy</a:t>
            </a:r>
          </a:p>
          <a:p>
            <a:pPr algn="ctr">
              <a:spcBef>
                <a:spcPct val="0"/>
              </a:spcBef>
            </a:pPr>
            <a:r>
              <a:rPr lang="en-US" altLang="es-ES" sz="1500" dirty="0">
                <a:solidFill>
                  <a:srgbClr val="C00000"/>
                </a:solidFill>
              </a:rPr>
              <a:t>65.% combination</a:t>
            </a:r>
          </a:p>
          <a:p>
            <a:pPr algn="ctr">
              <a:spcBef>
                <a:spcPct val="0"/>
              </a:spcBef>
            </a:pPr>
            <a:endParaRPr lang="en-US" altLang="es-ES" sz="1500" dirty="0">
              <a:solidFill>
                <a:srgbClr val="C00000"/>
              </a:solidFill>
            </a:endParaRPr>
          </a:p>
          <a:p>
            <a:pPr algn="ctr">
              <a:spcBef>
                <a:spcPct val="0"/>
              </a:spcBef>
            </a:pPr>
            <a:r>
              <a:rPr lang="en-US" altLang="es-ES" sz="1500" dirty="0">
                <a:solidFill>
                  <a:srgbClr val="C00000"/>
                </a:solidFill>
              </a:rPr>
              <a:t>84% </a:t>
            </a:r>
            <a:r>
              <a:rPr lang="en-US" altLang="es-ES" sz="1500" dirty="0"/>
              <a:t>of ICI-myocarditis were classified as </a:t>
            </a:r>
            <a:r>
              <a:rPr lang="en-US" altLang="es-ES" sz="1500" u="sng" dirty="0">
                <a:solidFill>
                  <a:srgbClr val="C00000"/>
                </a:solidFill>
              </a:rPr>
              <a:t>severe</a:t>
            </a:r>
          </a:p>
          <a:p>
            <a:pPr algn="ctr">
              <a:spcBef>
                <a:spcPct val="0"/>
              </a:spcBef>
            </a:pPr>
            <a:endParaRPr lang="es-ES_tradnl" altLang="es-ES" sz="1400" dirty="0">
              <a:solidFill>
                <a:srgbClr val="C00000"/>
              </a:solidFill>
            </a:endParaRPr>
          </a:p>
        </p:txBody>
      </p:sp>
      <p:sp>
        <p:nvSpPr>
          <p:cNvPr id="13" name="Rectangle 19">
            <a:extLst>
              <a:ext uri="{FF2B5EF4-FFF2-40B4-BE49-F238E27FC236}">
                <a16:creationId xmlns:a16="http://schemas.microsoft.com/office/drawing/2014/main" id="{D111A24A-0191-2E45-B08A-BADD68F50FEA}"/>
              </a:ext>
            </a:extLst>
          </p:cNvPr>
          <p:cNvSpPr/>
          <p:nvPr/>
        </p:nvSpPr>
        <p:spPr>
          <a:xfrm>
            <a:off x="790314" y="3788995"/>
            <a:ext cx="5804534" cy="307777"/>
          </a:xfrm>
          <a:prstGeom prst="rect">
            <a:avLst/>
          </a:prstGeom>
        </p:spPr>
        <p:txBody>
          <a:bodyPr wrap="square">
            <a:spAutoFit/>
          </a:bodyPr>
          <a:lstStyle/>
          <a:p>
            <a:r>
              <a:rPr lang="en-US" sz="1400" b="1" dirty="0"/>
              <a:t>Number of reports and fatality rates for ICI-myocarditis</a:t>
            </a:r>
          </a:p>
        </p:txBody>
      </p:sp>
      <p:sp>
        <p:nvSpPr>
          <p:cNvPr id="14" name="Rectangle 2">
            <a:extLst>
              <a:ext uri="{FF2B5EF4-FFF2-40B4-BE49-F238E27FC236}">
                <a16:creationId xmlns:a16="http://schemas.microsoft.com/office/drawing/2014/main" id="{A472EF0D-EE17-E945-A214-D8FD95278ABB}"/>
              </a:ext>
            </a:extLst>
          </p:cNvPr>
          <p:cNvSpPr/>
          <p:nvPr/>
        </p:nvSpPr>
        <p:spPr>
          <a:xfrm>
            <a:off x="4466269" y="4440190"/>
            <a:ext cx="1012056" cy="212946"/>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Vídeo 1">
            <a:hlinkClick r:id="" action="ppaction://media"/>
            <a:extLst>
              <a:ext uri="{FF2B5EF4-FFF2-40B4-BE49-F238E27FC236}">
                <a16:creationId xmlns:a16="http://schemas.microsoft.com/office/drawing/2014/main" id="{A7C4BD5B-3180-DF49-9AE1-B64E86C4635A}"/>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8"/>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3520297829"/>
      </p:ext>
    </p:extLst>
  </p:cSld>
  <p:clrMapOvr>
    <a:masterClrMapping/>
  </p:clrMapOvr>
  <mc:AlternateContent xmlns:mc="http://schemas.openxmlformats.org/markup-compatibility/2006">
    <mc:Choice xmlns:p14="http://schemas.microsoft.com/office/powerpoint/2010/main" Requires="p14">
      <p:transition spd="slow" p14:dur="2000" advTm="69218"/>
    </mc:Choice>
    <mc:Fallback>
      <p:transition spd="slow" advTm="69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3" fill="hold" display="0">
                  <p:stCondLst>
                    <p:cond delay="indefinite"/>
                  </p:stCondLst>
                </p:cTn>
                <p:tgtEl>
                  <p:spTgt spid="2"/>
                </p:tgtEl>
              </p:cMediaNode>
            </p:video>
            <p:seq concurrent="1" nextAc="seek">
              <p:cTn id="24" restart="whenNotActive" fill="hold" evtFilter="cancelBubble" nodeType="interactiveSeq">
                <p:stCondLst>
                  <p:cond evt="onClick" delay="0">
                    <p:tgtEl>
                      <p:spTgt spid="2"/>
                    </p:tgtEl>
                  </p:cond>
                </p:stCondLst>
                <p:endSync evt="end" delay="0">
                  <p:rtn val="all"/>
                </p:endSync>
                <p:childTnLst>
                  <p:par>
                    <p:cTn id="25" fill="hold">
                      <p:stCondLst>
                        <p:cond delay="0"/>
                      </p:stCondLst>
                      <p:childTnLst>
                        <p:par>
                          <p:cTn id="26" fill="hold">
                            <p:stCondLst>
                              <p:cond delay="0"/>
                            </p:stCondLst>
                            <p:childTnLst>
                              <p:par>
                                <p:cTn id="27" presetID="2" presetClass="mediacall" presetSubtype="0" fill="hold" nodeType="clickEffect">
                                  <p:stCondLst>
                                    <p:cond delay="0"/>
                                  </p:stCondLst>
                                  <p:childTnLst>
                                    <p:cmd type="call" cmd="togglePause">
                                      <p:cBhvr>
                                        <p:cTn id="28" dur="1" fill="hold"/>
                                        <p:tgtEl>
                                          <p:spTgt spid="2"/>
                                        </p:tgtEl>
                                      </p:cBhvr>
                                    </p:cmd>
                                  </p:childTnLst>
                                </p:cTn>
                              </p:par>
                            </p:childTnLst>
                          </p:cTn>
                        </p:par>
                      </p:childTnLst>
                    </p:cTn>
                  </p:par>
                </p:childTnLst>
              </p:cTn>
              <p:nextCondLst>
                <p:cond evt="onClick" delay="0">
                  <p:tgtEl>
                    <p:spTgt spid="2"/>
                  </p:tgtEl>
                </p:cond>
              </p:nextCondLst>
            </p:seq>
          </p:childTnLst>
        </p:cTn>
      </p:par>
    </p:tnLst>
    <p:bldLst>
      <p:bldP spid="6" grpId="0" animBg="1"/>
      <p:bldP spid="7" grpId="0"/>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279962A7-002E-AF40-97A2-B6A68BA18CC7}"/>
              </a:ext>
            </a:extLst>
          </p:cNvPr>
          <p:cNvSpPr/>
          <p:nvPr/>
        </p:nvSpPr>
        <p:spPr>
          <a:xfrm>
            <a:off x="839416" y="548680"/>
            <a:ext cx="2965748" cy="400110"/>
          </a:xfrm>
          <a:prstGeom prst="rect">
            <a:avLst/>
          </a:prstGeom>
        </p:spPr>
        <p:txBody>
          <a:bodyPr wrap="none">
            <a:spAutoFit/>
          </a:bodyPr>
          <a:lstStyle/>
          <a:p>
            <a:pPr>
              <a:spcAft>
                <a:spcPts val="0"/>
              </a:spcAft>
            </a:pPr>
            <a:r>
              <a:rPr lang="en-GB" dirty="0">
                <a:solidFill>
                  <a:srgbClr val="2D686D"/>
                </a:solidFill>
                <a:latin typeface="Calibri" panose="020F0502020204030204" pitchFamily="34" charset="0"/>
                <a:ea typeface="Times New Roman" panose="02020603050405020304" pitchFamily="18" charset="0"/>
                <a:cs typeface="Times New Roman" panose="02020603050405020304" pitchFamily="18" charset="0"/>
              </a:rPr>
              <a:t>3.     </a:t>
            </a:r>
            <a:r>
              <a:rPr lang="es-ES" dirty="0" err="1">
                <a:solidFill>
                  <a:srgbClr val="2D686D"/>
                </a:solidFill>
                <a:latin typeface="Calibri" panose="020F0502020204030204" pitchFamily="34" charset="0"/>
                <a:ea typeface="Times New Roman" panose="02020603050405020304" pitchFamily="18" charset="0"/>
                <a:cs typeface="Times New Roman" panose="02020603050405020304" pitchFamily="18" charset="0"/>
              </a:rPr>
              <a:t>Partnering</a:t>
            </a:r>
            <a:r>
              <a:rPr lang="es-ES" dirty="0">
                <a:solidFill>
                  <a:srgbClr val="2D686D"/>
                </a:solidFill>
                <a:latin typeface="Calibri" panose="020F0502020204030204" pitchFamily="34" charset="0"/>
                <a:ea typeface="Times New Roman" panose="02020603050405020304" pitchFamily="18" charset="0"/>
                <a:cs typeface="Times New Roman" panose="02020603050405020304" pitchFamily="18" charset="0"/>
              </a:rPr>
              <a:t> </a:t>
            </a:r>
            <a:r>
              <a:rPr lang="es-ES" dirty="0" err="1">
                <a:solidFill>
                  <a:srgbClr val="2D686D"/>
                </a:solidFill>
                <a:latin typeface="Calibri" panose="020F0502020204030204" pitchFamily="34" charset="0"/>
                <a:ea typeface="Times New Roman" panose="02020603050405020304" pitchFamily="18" charset="0"/>
                <a:cs typeface="Times New Roman" panose="02020603050405020304" pitchFamily="18" charset="0"/>
              </a:rPr>
              <a:t>Opportunities</a:t>
            </a:r>
            <a:endParaRPr lang="es-ES" sz="2000" dirty="0">
              <a:solidFill>
                <a:srgbClr val="2D686D"/>
              </a:solidFill>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5" name="CuadroTexto 4">
            <a:extLst>
              <a:ext uri="{FF2B5EF4-FFF2-40B4-BE49-F238E27FC236}">
                <a16:creationId xmlns:a16="http://schemas.microsoft.com/office/drawing/2014/main" id="{7577F6B2-BCAE-1F4A-B50B-8986DD2CD560}"/>
              </a:ext>
            </a:extLst>
          </p:cNvPr>
          <p:cNvSpPr txBox="1"/>
          <p:nvPr/>
        </p:nvSpPr>
        <p:spPr>
          <a:xfrm>
            <a:off x="1271464" y="953840"/>
            <a:ext cx="7597379" cy="2314544"/>
          </a:xfrm>
          <a:prstGeom prst="rect">
            <a:avLst/>
          </a:prstGeom>
          <a:noFill/>
        </p:spPr>
        <p:txBody>
          <a:bodyPr wrap="square" rtlCol="0">
            <a:spAutoFit/>
          </a:bodyPr>
          <a:lstStyle/>
          <a:p>
            <a:pPr>
              <a:lnSpc>
                <a:spcPct val="150000"/>
              </a:lnSpc>
            </a:pPr>
            <a:r>
              <a:rPr lang="en-US" sz="1400" b="1" dirty="0"/>
              <a:t>European Patent</a:t>
            </a:r>
            <a:r>
              <a:rPr lang="en-US" sz="1400" dirty="0"/>
              <a:t> application EP15382596.3 entitled “Method for diagnosing cardiomyopathies” on December 12th 2015, </a:t>
            </a:r>
            <a:r>
              <a:rPr lang="en-US" sz="1400" u="sng" dirty="0"/>
              <a:t>granted on January 23</a:t>
            </a:r>
            <a:r>
              <a:rPr lang="en-US" sz="1400" u="sng" baseline="30000" dirty="0"/>
              <a:t>rd</a:t>
            </a:r>
            <a:r>
              <a:rPr lang="en-US" sz="1400" u="sng" dirty="0"/>
              <a:t> 2020</a:t>
            </a:r>
            <a:r>
              <a:rPr lang="en-US" sz="1400" dirty="0"/>
              <a:t>. </a:t>
            </a:r>
          </a:p>
          <a:p>
            <a:pPr>
              <a:lnSpc>
                <a:spcPct val="150000"/>
              </a:lnSpc>
            </a:pPr>
            <a:endParaRPr lang="en-US" sz="1400" dirty="0"/>
          </a:p>
          <a:p>
            <a:pPr>
              <a:lnSpc>
                <a:spcPct val="150000"/>
              </a:lnSpc>
            </a:pPr>
            <a:r>
              <a:rPr lang="en-US" sz="1400" b="1" dirty="0"/>
              <a:t>USA application </a:t>
            </a:r>
            <a:r>
              <a:rPr lang="en-US" sz="1400" dirty="0"/>
              <a:t>(US15/780,888) pending </a:t>
            </a:r>
          </a:p>
          <a:p>
            <a:pPr>
              <a:lnSpc>
                <a:spcPct val="150000"/>
              </a:lnSpc>
            </a:pPr>
            <a:endParaRPr lang="en-US" sz="1400" dirty="0"/>
          </a:p>
          <a:p>
            <a:pPr>
              <a:lnSpc>
                <a:spcPct val="150000"/>
              </a:lnSpc>
            </a:pPr>
            <a:r>
              <a:rPr lang="en-US" sz="1400" dirty="0"/>
              <a:t>The CNIC is the only applicant in the patent family.</a:t>
            </a:r>
            <a:endParaRPr lang="es-ES" sz="1400" dirty="0"/>
          </a:p>
          <a:p>
            <a:pPr>
              <a:lnSpc>
                <a:spcPct val="150000"/>
              </a:lnSpc>
            </a:pPr>
            <a:endParaRPr lang="en-US" sz="1400" dirty="0"/>
          </a:p>
        </p:txBody>
      </p:sp>
      <p:sp>
        <p:nvSpPr>
          <p:cNvPr id="6" name="CuadroTexto 5">
            <a:extLst>
              <a:ext uri="{FF2B5EF4-FFF2-40B4-BE49-F238E27FC236}">
                <a16:creationId xmlns:a16="http://schemas.microsoft.com/office/drawing/2014/main" id="{EBF995AD-C874-A845-B998-8A06C6A0174B}"/>
              </a:ext>
            </a:extLst>
          </p:cNvPr>
          <p:cNvSpPr txBox="1"/>
          <p:nvPr/>
        </p:nvSpPr>
        <p:spPr>
          <a:xfrm>
            <a:off x="2279576" y="3501008"/>
            <a:ext cx="7560840" cy="2031325"/>
          </a:xfrm>
          <a:prstGeom prst="rect">
            <a:avLst/>
          </a:prstGeom>
          <a:noFill/>
        </p:spPr>
        <p:txBody>
          <a:bodyPr wrap="square" rtlCol="0">
            <a:spAutoFit/>
          </a:bodyPr>
          <a:lstStyle/>
          <a:p>
            <a:pPr algn="just"/>
            <a:r>
              <a:rPr lang="en-US" dirty="0"/>
              <a:t>The CNIC is looking for an industrial partner interested in licensing the patent family and completing the necessary steps for the diagnostic kit to reach the market. </a:t>
            </a:r>
          </a:p>
          <a:p>
            <a:pPr algn="just"/>
            <a:endParaRPr lang="en-US" dirty="0"/>
          </a:p>
          <a:p>
            <a:pPr algn="just"/>
            <a:r>
              <a:rPr lang="en-US" dirty="0"/>
              <a:t>If the company needs it, the CNIC is open to collaborate through a Research and Development Contract.</a:t>
            </a:r>
            <a:endParaRPr lang="es-ES" dirty="0"/>
          </a:p>
          <a:p>
            <a:pPr algn="just"/>
            <a:endParaRPr lang="en-US" dirty="0"/>
          </a:p>
        </p:txBody>
      </p:sp>
      <p:sp>
        <p:nvSpPr>
          <p:cNvPr id="3" name="CuadroTexto 2">
            <a:extLst>
              <a:ext uri="{FF2B5EF4-FFF2-40B4-BE49-F238E27FC236}">
                <a16:creationId xmlns:a16="http://schemas.microsoft.com/office/drawing/2014/main" id="{2DCA67ED-CB17-4549-A0DF-BC278CB71C18}"/>
              </a:ext>
            </a:extLst>
          </p:cNvPr>
          <p:cNvSpPr txBox="1"/>
          <p:nvPr/>
        </p:nvSpPr>
        <p:spPr>
          <a:xfrm>
            <a:off x="3719736" y="5764957"/>
            <a:ext cx="4126451" cy="461665"/>
          </a:xfrm>
          <a:prstGeom prst="rect">
            <a:avLst/>
          </a:prstGeom>
          <a:noFill/>
        </p:spPr>
        <p:txBody>
          <a:bodyPr wrap="none" rtlCol="0">
            <a:spAutoFit/>
          </a:bodyPr>
          <a:lstStyle/>
          <a:p>
            <a:r>
              <a:rPr lang="en-US" sz="2400" dirty="0">
                <a:solidFill>
                  <a:srgbClr val="FF0000"/>
                </a:solidFill>
                <a:latin typeface="Bradley Hand" pitchFamily="2" charset="77"/>
              </a:rPr>
              <a:t>thank you for your attention</a:t>
            </a:r>
          </a:p>
        </p:txBody>
      </p:sp>
      <p:pic>
        <p:nvPicPr>
          <p:cNvPr id="2" name="Vídeo 1">
            <a:hlinkClick r:id="" action="ppaction://media"/>
            <a:extLst>
              <a:ext uri="{FF2B5EF4-FFF2-40B4-BE49-F238E27FC236}">
                <a16:creationId xmlns:a16="http://schemas.microsoft.com/office/drawing/2014/main" id="{060C25CD-A936-444D-A87F-DB1E02178C3C}"/>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5"/>
          <a:stretch>
            <a:fillRect/>
          </a:stretch>
        </p:blipFill>
        <p:spPr>
          <a:xfrm>
            <a:off x="9906000" y="5143500"/>
            <a:ext cx="2286000" cy="1714500"/>
          </a:xfrm>
          <a:prstGeom prst="rect">
            <a:avLst/>
          </a:prstGeom>
        </p:spPr>
      </p:pic>
    </p:spTree>
    <p:custDataLst>
      <p:tags r:id="rId1"/>
    </p:custDataLst>
    <p:extLst>
      <p:ext uri="{BB962C8B-B14F-4D97-AF65-F5344CB8AC3E}">
        <p14:creationId xmlns:p14="http://schemas.microsoft.com/office/powerpoint/2010/main" val="3621079236"/>
      </p:ext>
    </p:extLst>
  </p:cSld>
  <p:clrMapOvr>
    <a:masterClrMapping/>
  </p:clrMapOvr>
  <mc:AlternateContent xmlns:mc="http://schemas.openxmlformats.org/markup-compatibility/2006">
    <mc:Choice xmlns:p14="http://schemas.microsoft.com/office/powerpoint/2010/main" Requires="p14">
      <p:transition spd="slow" p14:dur="2000" advTm="46976"/>
    </mc:Choice>
    <mc:Fallback>
      <p:transition spd="slow" advTm="46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fill="hold" display="0">
                  <p:stCondLst>
                    <p:cond delay="indefinite"/>
                  </p:stCondLst>
                </p:cTn>
                <p:tgtEl>
                  <p:spTgt spid="2"/>
                </p:tgtEl>
              </p:cMediaNode>
            </p:video>
            <p:seq concurrent="1" nextAc="seek">
              <p:cTn id="14" restart="whenNotActive" fill="hold" evtFilter="cancelBubble" nodeType="interactiveSeq">
                <p:stCondLst>
                  <p:cond evt="onClick" delay="0">
                    <p:tgtEl>
                      <p:spTgt spid="2"/>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2"/>
                                        </p:tgtEl>
                                      </p:cBhvr>
                                    </p:cmd>
                                  </p:childTnLst>
                                </p:cTn>
                              </p:par>
                            </p:childTnLst>
                          </p:cTn>
                        </p:par>
                      </p:childTnLst>
                    </p:cTn>
                  </p:par>
                </p:childTnLst>
              </p:cTn>
              <p:nextCondLst>
                <p:cond evt="onClick" delay="0">
                  <p:tgtEl>
                    <p:spTgt spid="2"/>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5|44.4"/>
</p:tagLst>
</file>

<file path=ppt/tags/tag2.xml><?xml version="1.0" encoding="utf-8"?>
<p:tagLst xmlns:a="http://schemas.openxmlformats.org/drawingml/2006/main" xmlns:r="http://schemas.openxmlformats.org/officeDocument/2006/relationships" xmlns:p="http://schemas.openxmlformats.org/presentationml/2006/main">
  <p:tag name="TIMING" val="|29.8"/>
</p:tagLst>
</file>

<file path=ppt/tags/tag3.xml><?xml version="1.0" encoding="utf-8"?>
<p:tagLst xmlns:a="http://schemas.openxmlformats.org/drawingml/2006/main" xmlns:r="http://schemas.openxmlformats.org/officeDocument/2006/relationships" xmlns:p="http://schemas.openxmlformats.org/presentationml/2006/main">
  <p:tag name="TIMING" val="|80.3"/>
</p:tagLst>
</file>

<file path=ppt/tags/tag4.xml><?xml version="1.0" encoding="utf-8"?>
<p:tagLst xmlns:a="http://schemas.openxmlformats.org/drawingml/2006/main" xmlns:r="http://schemas.openxmlformats.org/officeDocument/2006/relationships" xmlns:p="http://schemas.openxmlformats.org/presentationml/2006/main">
  <p:tag name="TIMING" val="|39.8|0.8"/>
</p:tagLst>
</file>

<file path=ppt/tags/tag5.xml><?xml version="1.0" encoding="utf-8"?>
<p:tagLst xmlns:a="http://schemas.openxmlformats.org/drawingml/2006/main" xmlns:r="http://schemas.openxmlformats.org/officeDocument/2006/relationships" xmlns:p="http://schemas.openxmlformats.org/presentationml/2006/main">
  <p:tag name="TIMING" val="|1.7|0.6"/>
</p:tagLst>
</file>

<file path=ppt/tags/tag6.xml><?xml version="1.0" encoding="utf-8"?>
<p:tagLst xmlns:a="http://schemas.openxmlformats.org/drawingml/2006/main" xmlns:r="http://schemas.openxmlformats.org/officeDocument/2006/relationships" xmlns:p="http://schemas.openxmlformats.org/presentationml/2006/main">
  <p:tag name="TIMING" val="|43.9"/>
</p:tagLst>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2931</TotalTime>
  <Words>1775</Words>
  <Application>Microsoft Macintosh PowerPoint</Application>
  <PresentationFormat>Panorámica</PresentationFormat>
  <Paragraphs>262</Paragraphs>
  <Slides>20</Slides>
  <Notes>8</Notes>
  <HiddenSlides>0</HiddenSlides>
  <MMClips>20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20</vt:i4>
      </vt:variant>
    </vt:vector>
  </HeadingPairs>
  <TitlesOfParts>
    <vt:vector size="29" baseType="lpstr">
      <vt:lpstr>Arial</vt:lpstr>
      <vt:lpstr>Bradley Hand</vt:lpstr>
      <vt:lpstr>Calibri</vt:lpstr>
      <vt:lpstr>Cambria</vt:lpstr>
      <vt:lpstr>Century Gothic</vt:lpstr>
      <vt:lpstr>Franklin Gothic Book</vt:lpstr>
      <vt:lpstr>Tahoma</vt:lpstr>
      <vt:lpstr>Wingdings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javier</dc:creator>
  <cp:lastModifiedBy>Pilar Martin</cp:lastModifiedBy>
  <cp:revision>153</cp:revision>
  <dcterms:created xsi:type="dcterms:W3CDTF">2011-02-09T10:32:11Z</dcterms:created>
  <dcterms:modified xsi:type="dcterms:W3CDTF">2020-10-19T17:59:18Z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DISdDocName">
    <vt:lpwstr>PRODF324032</vt:lpwstr>
  </property>
  <property fmtid="{D5CDD505-2E9C-101B-9397-08002B2CF9AE}" pid="3" name="DISProperties">
    <vt:lpwstr>DISdDocName,DIScgiUrl,DISdUser,DISdID,DISTaskPaneUrl</vt:lpwstr>
  </property>
  <property fmtid="{D5CDD505-2E9C-101B-9397-08002B2CF9AE}" pid="4" name="DIScgiUrl">
    <vt:lpwstr>http://www.farmaindustria.org/cs/idcplg</vt:lpwstr>
  </property>
  <property fmtid="{D5CDD505-2E9C-101B-9397-08002B2CF9AE}" pid="5" name="DISdUser">
    <vt:lpwstr>WCS</vt:lpwstr>
  </property>
  <property fmtid="{D5CDD505-2E9C-101B-9397-08002B2CF9AE}" pid="6" name="DISdID">
    <vt:lpwstr>28451</vt:lpwstr>
  </property>
  <property fmtid="{D5CDD505-2E9C-101B-9397-08002B2CF9AE}" pid="7" name="DISTaskPaneUrl">
    <vt:lpwstr>http://www.farmaindustria.org/cs/idcplg?IdcService=DESKTOP_DOC_INFO&amp;dDocName=PRODF324032&amp;dID=28451&amp;ClientControlled=DocMan,taskpane&amp;coreContentOnly=1</vt:lpwstr>
  </property>
</Properties>
</file>